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8" r:id="rId3"/>
    <p:sldId id="258" r:id="rId4"/>
    <p:sldId id="260" r:id="rId5"/>
    <p:sldId id="259" r:id="rId6"/>
    <p:sldId id="281" r:id="rId7"/>
    <p:sldId id="262" r:id="rId8"/>
    <p:sldId id="270" r:id="rId9"/>
    <p:sldId id="272" r:id="rId10"/>
    <p:sldId id="273" r:id="rId11"/>
    <p:sldId id="274" r:id="rId12"/>
    <p:sldId id="275" r:id="rId13"/>
    <p:sldId id="282" r:id="rId14"/>
    <p:sldId id="279" r:id="rId15"/>
    <p:sldId id="280" r:id="rId16"/>
    <p:sldId id="276" r:id="rId17"/>
    <p:sldId id="277" r:id="rId18"/>
    <p:sldId id="283" r:id="rId19"/>
    <p:sldId id="278" r:id="rId20"/>
    <p:sldId id="267" r:id="rId21"/>
    <p:sldId id="269" r:id="rId22"/>
  </p:sldIdLst>
  <p:sldSz cx="18291175" cy="10290175"/>
  <p:notesSz cx="6858000" cy="9144000"/>
  <p:defaultTextStyle>
    <a:defPPr>
      <a:defRPr lang="en-US"/>
    </a:defPPr>
    <a:lvl1pPr marL="0" algn="l" defTabSz="1829166" rtl="0" eaLnBrk="1" latinLnBrk="0" hangingPunct="1">
      <a:defRPr sz="3600" kern="1200">
        <a:solidFill>
          <a:schemeClr val="tx1"/>
        </a:solidFill>
        <a:latin typeface="+mn-lt"/>
        <a:ea typeface="+mn-ea"/>
        <a:cs typeface="+mn-cs"/>
      </a:defRPr>
    </a:lvl1pPr>
    <a:lvl2pPr marL="914583" algn="l" defTabSz="1829166" rtl="0" eaLnBrk="1" latinLnBrk="0" hangingPunct="1">
      <a:defRPr sz="3600" kern="1200">
        <a:solidFill>
          <a:schemeClr val="tx1"/>
        </a:solidFill>
        <a:latin typeface="+mn-lt"/>
        <a:ea typeface="+mn-ea"/>
        <a:cs typeface="+mn-cs"/>
      </a:defRPr>
    </a:lvl2pPr>
    <a:lvl3pPr marL="1829166" algn="l" defTabSz="1829166" rtl="0" eaLnBrk="1" latinLnBrk="0" hangingPunct="1">
      <a:defRPr sz="3600" kern="1200">
        <a:solidFill>
          <a:schemeClr val="tx1"/>
        </a:solidFill>
        <a:latin typeface="+mn-lt"/>
        <a:ea typeface="+mn-ea"/>
        <a:cs typeface="+mn-cs"/>
      </a:defRPr>
    </a:lvl3pPr>
    <a:lvl4pPr marL="2743749" algn="l" defTabSz="1829166" rtl="0" eaLnBrk="1" latinLnBrk="0" hangingPunct="1">
      <a:defRPr sz="3600" kern="1200">
        <a:solidFill>
          <a:schemeClr val="tx1"/>
        </a:solidFill>
        <a:latin typeface="+mn-lt"/>
        <a:ea typeface="+mn-ea"/>
        <a:cs typeface="+mn-cs"/>
      </a:defRPr>
    </a:lvl4pPr>
    <a:lvl5pPr marL="3658332" algn="l" defTabSz="1829166" rtl="0" eaLnBrk="1" latinLnBrk="0" hangingPunct="1">
      <a:defRPr sz="3600" kern="1200">
        <a:solidFill>
          <a:schemeClr val="tx1"/>
        </a:solidFill>
        <a:latin typeface="+mn-lt"/>
        <a:ea typeface="+mn-ea"/>
        <a:cs typeface="+mn-cs"/>
      </a:defRPr>
    </a:lvl5pPr>
    <a:lvl6pPr marL="4572914" algn="l" defTabSz="1829166" rtl="0" eaLnBrk="1" latinLnBrk="0" hangingPunct="1">
      <a:defRPr sz="3600" kern="1200">
        <a:solidFill>
          <a:schemeClr val="tx1"/>
        </a:solidFill>
        <a:latin typeface="+mn-lt"/>
        <a:ea typeface="+mn-ea"/>
        <a:cs typeface="+mn-cs"/>
      </a:defRPr>
    </a:lvl6pPr>
    <a:lvl7pPr marL="5487497" algn="l" defTabSz="1829166" rtl="0" eaLnBrk="1" latinLnBrk="0" hangingPunct="1">
      <a:defRPr sz="3600" kern="1200">
        <a:solidFill>
          <a:schemeClr val="tx1"/>
        </a:solidFill>
        <a:latin typeface="+mn-lt"/>
        <a:ea typeface="+mn-ea"/>
        <a:cs typeface="+mn-cs"/>
      </a:defRPr>
    </a:lvl7pPr>
    <a:lvl8pPr marL="6402080" algn="l" defTabSz="1829166" rtl="0" eaLnBrk="1" latinLnBrk="0" hangingPunct="1">
      <a:defRPr sz="3600" kern="1200">
        <a:solidFill>
          <a:schemeClr val="tx1"/>
        </a:solidFill>
        <a:latin typeface="+mn-lt"/>
        <a:ea typeface="+mn-ea"/>
        <a:cs typeface="+mn-cs"/>
      </a:defRPr>
    </a:lvl8pPr>
    <a:lvl9pPr marL="7316663" algn="l" defTabSz="1829166"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1">
          <p15:clr>
            <a:srgbClr val="A4A3A4"/>
          </p15:clr>
        </p15:guide>
        <p15:guide id="2" pos="57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2121"/>
    <a:srgbClr val="575757"/>
    <a:srgbClr val="646464"/>
    <a:srgbClr val="818181"/>
    <a:srgbClr val="77B321"/>
    <a:srgbClr val="166378"/>
    <a:srgbClr val="1A758E"/>
    <a:srgbClr val="26ACD0"/>
    <a:srgbClr val="1B7B95"/>
    <a:srgbClr val="219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862" autoAdjust="0"/>
  </p:normalViewPr>
  <p:slideViewPr>
    <p:cSldViewPr>
      <p:cViewPr varScale="1">
        <p:scale>
          <a:sx n="18" d="100"/>
          <a:sy n="18" d="100"/>
        </p:scale>
        <p:origin x="732" y="60"/>
      </p:cViewPr>
      <p:guideLst>
        <p:guide orient="horz" pos="3241"/>
        <p:guide pos="576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033588" y="5865415"/>
            <a:ext cx="9720511" cy="575816"/>
          </a:xfrm>
          <a:effectLst>
            <a:outerShdw dist="38100" dir="2700000" algn="tl" rotWithShape="0">
              <a:schemeClr val="bg1">
                <a:alpha val="40000"/>
              </a:schemeClr>
            </a:outerShdw>
          </a:effectLst>
        </p:spPr>
        <p:txBody>
          <a:bodyPr>
            <a:noAutofit/>
          </a:bodyPr>
          <a:lstStyle>
            <a:lvl1pPr algn="r">
              <a:buNone/>
              <a:defRPr sz="4400" baseline="0">
                <a:solidFill>
                  <a:srgbClr val="646464"/>
                </a:solidFill>
                <a:latin typeface="+mj-lt"/>
              </a:defRPr>
            </a:lvl1pPr>
            <a:lvl2pPr>
              <a:defRPr sz="4400">
                <a:latin typeface="+mj-lt"/>
              </a:defRPr>
            </a:lvl2pPr>
            <a:lvl3pPr>
              <a:defRPr sz="4400">
                <a:latin typeface="+mj-lt"/>
              </a:defRPr>
            </a:lvl3pPr>
            <a:lvl4pPr>
              <a:defRPr sz="4400">
                <a:latin typeface="+mj-lt"/>
              </a:defRPr>
            </a:lvl4pPr>
            <a:lvl5pPr>
              <a:defRPr sz="4400">
                <a:latin typeface="+mj-lt"/>
              </a:defRPr>
            </a:lvl5pPr>
          </a:lstStyle>
          <a:p>
            <a:pPr lvl="0"/>
            <a:r>
              <a:rPr lang="en-US" dirty="0"/>
              <a:t>A NICE Welcome TEXT HERE</a:t>
            </a:r>
            <a:endParaRPr lang="en-SG" dirty="0"/>
          </a:p>
        </p:txBody>
      </p:sp>
      <p:sp>
        <p:nvSpPr>
          <p:cNvPr id="9" name="Text Placeholder 5"/>
          <p:cNvSpPr>
            <a:spLocks noGrp="1"/>
          </p:cNvSpPr>
          <p:nvPr>
            <p:ph type="body" sz="quarter" idx="11" hasCustomPrompt="1"/>
          </p:nvPr>
        </p:nvSpPr>
        <p:spPr>
          <a:xfrm>
            <a:off x="4033588" y="6369223"/>
            <a:ext cx="9720511" cy="360040"/>
          </a:xfrm>
          <a:effectLst>
            <a:outerShdw dist="38100" dir="2700000" algn="tl" rotWithShape="0">
              <a:schemeClr val="bg1">
                <a:alpha val="40000"/>
              </a:schemeClr>
            </a:outerShdw>
          </a:effectLst>
        </p:spPr>
        <p:txBody>
          <a:bodyPr>
            <a:noAutofit/>
          </a:bodyPr>
          <a:lstStyle>
            <a:lvl1pPr algn="r">
              <a:buNone/>
              <a:defRPr sz="2400" baseline="0">
                <a:solidFill>
                  <a:srgbClr val="818181"/>
                </a:solidFill>
                <a:latin typeface="+mj-lt"/>
              </a:defRPr>
            </a:lvl1pPr>
            <a:lvl2pPr>
              <a:defRPr sz="4400">
                <a:latin typeface="+mj-lt"/>
              </a:defRPr>
            </a:lvl2pPr>
            <a:lvl3pPr>
              <a:defRPr sz="4400">
                <a:latin typeface="+mj-lt"/>
              </a:defRPr>
            </a:lvl3pPr>
            <a:lvl4pPr>
              <a:defRPr sz="4400">
                <a:latin typeface="+mj-lt"/>
              </a:defRPr>
            </a:lvl4pPr>
            <a:lvl5pPr>
              <a:defRPr sz="4400">
                <a:latin typeface="+mj-lt"/>
              </a:defRPr>
            </a:lvl5pPr>
          </a:lstStyle>
          <a:p>
            <a:pPr lvl="0"/>
            <a:r>
              <a:rPr lang="en-US" dirty="0"/>
              <a:t>SUBTEXT TO GO WITH THE WELCOME MESSAGE</a:t>
            </a:r>
            <a:endParaRPr lang="en-SG"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age Slide">
    <p:spTree>
      <p:nvGrpSpPr>
        <p:cNvPr id="1" name=""/>
        <p:cNvGrpSpPr/>
        <p:nvPr/>
      </p:nvGrpSpPr>
      <p:grpSpPr>
        <a:xfrm>
          <a:off x="0" y="0"/>
          <a:ext cx="0" cy="0"/>
          <a:chOff x="0" y="0"/>
          <a:chExt cx="0" cy="0"/>
        </a:xfrm>
      </p:grpSpPr>
      <p:pic>
        <p:nvPicPr>
          <p:cNvPr id="7" name="Picture 6" descr="title_left.png"/>
          <p:cNvPicPr>
            <a:picLocks noChangeAspect="1"/>
          </p:cNvPicPr>
          <p:nvPr userDrawn="1"/>
        </p:nvPicPr>
        <p:blipFill>
          <a:blip r:embed="rId2" cstate="print"/>
          <a:stretch>
            <a:fillRect/>
          </a:stretch>
        </p:blipFill>
        <p:spPr>
          <a:xfrm>
            <a:off x="-31203" y="475239"/>
            <a:ext cx="1038224" cy="1152523"/>
          </a:xfrm>
          <a:prstGeom prst="rect">
            <a:avLst/>
          </a:prstGeom>
        </p:spPr>
      </p:pic>
      <p:pic>
        <p:nvPicPr>
          <p:cNvPr id="8" name="Picture 7" descr="title_right.png"/>
          <p:cNvPicPr>
            <a:picLocks noChangeAspect="1"/>
          </p:cNvPicPr>
          <p:nvPr userDrawn="1"/>
        </p:nvPicPr>
        <p:blipFill>
          <a:blip r:embed="rId3" cstate="print"/>
          <a:stretch>
            <a:fillRect/>
          </a:stretch>
        </p:blipFill>
        <p:spPr>
          <a:xfrm>
            <a:off x="17981611" y="464567"/>
            <a:ext cx="380999" cy="1152524"/>
          </a:xfrm>
          <a:prstGeom prst="rect">
            <a:avLst/>
          </a:prstGeom>
        </p:spPr>
      </p:pic>
      <p:pic>
        <p:nvPicPr>
          <p:cNvPr id="9" name="Picture 8" descr="footer_bar.png"/>
          <p:cNvPicPr>
            <a:picLocks noChangeAspect="1"/>
          </p:cNvPicPr>
          <p:nvPr userDrawn="1"/>
        </p:nvPicPr>
        <p:blipFill>
          <a:blip r:embed="rId4" cstate="print"/>
          <a:stretch>
            <a:fillRect/>
          </a:stretch>
        </p:blipFill>
        <p:spPr>
          <a:xfrm>
            <a:off x="571" y="9321551"/>
            <a:ext cx="18288000" cy="762000"/>
          </a:xfrm>
          <a:prstGeom prst="rect">
            <a:avLst/>
          </a:prstGeom>
        </p:spPr>
      </p:pic>
      <p:sp>
        <p:nvSpPr>
          <p:cNvPr id="10" name="TextBox 9"/>
          <p:cNvSpPr txBox="1"/>
          <p:nvPr userDrawn="1"/>
        </p:nvSpPr>
        <p:spPr>
          <a:xfrm>
            <a:off x="1" y="9465567"/>
            <a:ext cx="18291174" cy="523220"/>
          </a:xfrm>
          <a:prstGeom prst="rect">
            <a:avLst/>
          </a:prstGeom>
          <a:noFill/>
        </p:spPr>
        <p:txBody>
          <a:bodyPr wrap="square" rtlCol="0">
            <a:spAutoFit/>
          </a:bodyPr>
          <a:lstStyle/>
          <a:p>
            <a:pPr algn="ctr">
              <a:lnSpc>
                <a:spcPct val="100000"/>
              </a:lnSpc>
              <a:spcBef>
                <a:spcPts val="0"/>
              </a:spcBef>
              <a:spcAft>
                <a:spcPts val="0"/>
              </a:spcAft>
            </a:pPr>
            <a:r>
              <a:rPr lang="en-US" sz="2800" b="0" dirty="0">
                <a:solidFill>
                  <a:schemeClr val="bg1"/>
                </a:solidFill>
                <a:latin typeface="+mj-lt"/>
              </a:rPr>
              <a:t>COMPANY</a:t>
            </a:r>
            <a:r>
              <a:rPr lang="en-US" sz="2800" b="0" dirty="0">
                <a:solidFill>
                  <a:schemeClr val="bg1">
                    <a:lumMod val="75000"/>
                  </a:schemeClr>
                </a:solidFill>
                <a:latin typeface="+mj-lt"/>
              </a:rPr>
              <a:t>NAME</a:t>
            </a:r>
            <a:endParaRPr lang="en-SG" sz="2800" b="0" dirty="0">
              <a:solidFill>
                <a:schemeClr val="bg1">
                  <a:lumMod val="75000"/>
                </a:schemeClr>
              </a:solidFill>
              <a:latin typeface="+mj-lt"/>
            </a:endParaRPr>
          </a:p>
        </p:txBody>
      </p:sp>
      <p:sp>
        <p:nvSpPr>
          <p:cNvPr id="11" name="Text Placeholder 5"/>
          <p:cNvSpPr>
            <a:spLocks noGrp="1"/>
          </p:cNvSpPr>
          <p:nvPr>
            <p:ph type="body" sz="quarter" idx="10" hasCustomPrompt="1"/>
          </p:nvPr>
        </p:nvSpPr>
        <p:spPr>
          <a:xfrm>
            <a:off x="911279" y="282733"/>
            <a:ext cx="16947276" cy="896615"/>
          </a:xfrm>
          <a:effectLst/>
        </p:spPr>
        <p:txBody>
          <a:bodyPr>
            <a:noAutofit/>
          </a:bodyPr>
          <a:lstStyle>
            <a:lvl1pPr algn="l">
              <a:buNone/>
              <a:defRPr sz="6600" baseline="0">
                <a:solidFill>
                  <a:srgbClr val="646464"/>
                </a:solidFill>
                <a:effectLst>
                  <a:outerShdw dist="38100" dir="2700000" algn="tl" rotWithShape="0">
                    <a:schemeClr val="bg1">
                      <a:alpha val="40000"/>
                    </a:schemeClr>
                  </a:outerShdw>
                </a:effectLst>
                <a:latin typeface="+mj-lt"/>
              </a:defRPr>
            </a:lvl1pPr>
            <a:lvl2pPr>
              <a:defRPr sz="4400">
                <a:latin typeface="+mj-lt"/>
              </a:defRPr>
            </a:lvl2pPr>
            <a:lvl3pPr>
              <a:defRPr sz="4400">
                <a:latin typeface="+mj-lt"/>
              </a:defRPr>
            </a:lvl3pPr>
            <a:lvl4pPr>
              <a:defRPr sz="4400">
                <a:latin typeface="+mj-lt"/>
              </a:defRPr>
            </a:lvl4pPr>
            <a:lvl5pPr>
              <a:defRPr sz="4400">
                <a:latin typeface="+mj-lt"/>
              </a:defRPr>
            </a:lvl5pPr>
          </a:lstStyle>
          <a:p>
            <a:pPr lvl="0"/>
            <a:r>
              <a:rPr lang="en-US" dirty="0"/>
              <a:t>THE TITLE GOES HERE</a:t>
            </a:r>
            <a:endParaRPr lang="en-SG" dirty="0"/>
          </a:p>
        </p:txBody>
      </p:sp>
      <p:sp>
        <p:nvSpPr>
          <p:cNvPr id="12" name="Text Placeholder 5"/>
          <p:cNvSpPr>
            <a:spLocks noGrp="1"/>
          </p:cNvSpPr>
          <p:nvPr>
            <p:ph type="body" sz="quarter" idx="11" hasCustomPrompt="1"/>
          </p:nvPr>
        </p:nvSpPr>
        <p:spPr>
          <a:xfrm>
            <a:off x="911279" y="1074821"/>
            <a:ext cx="16875268" cy="504056"/>
          </a:xfrm>
          <a:effectLst/>
        </p:spPr>
        <p:txBody>
          <a:bodyPr>
            <a:noAutofit/>
          </a:bodyPr>
          <a:lstStyle>
            <a:lvl1pPr algn="l">
              <a:buNone/>
              <a:defRPr sz="3200" baseline="0">
                <a:solidFill>
                  <a:srgbClr val="818181"/>
                </a:solidFill>
                <a:effectLst>
                  <a:outerShdw dist="38100" dir="2700000" algn="tl" rotWithShape="0">
                    <a:schemeClr val="bg1">
                      <a:alpha val="40000"/>
                    </a:schemeClr>
                  </a:outerShdw>
                </a:effectLst>
                <a:latin typeface="+mj-lt"/>
              </a:defRPr>
            </a:lvl1pPr>
            <a:lvl2pPr>
              <a:defRPr sz="4400">
                <a:latin typeface="+mj-lt"/>
              </a:defRPr>
            </a:lvl2pPr>
            <a:lvl3pPr>
              <a:defRPr sz="4400">
                <a:latin typeface="+mj-lt"/>
              </a:defRPr>
            </a:lvl3pPr>
            <a:lvl4pPr>
              <a:defRPr sz="4400">
                <a:latin typeface="+mj-lt"/>
              </a:defRPr>
            </a:lvl4pPr>
            <a:lvl5pPr>
              <a:defRPr sz="4400">
                <a:latin typeface="+mj-lt"/>
              </a:defRPr>
            </a:lvl5pPr>
          </a:lstStyle>
          <a:p>
            <a:pPr lvl="0"/>
            <a:r>
              <a:rPr lang="en-US" dirty="0"/>
              <a:t>SUBTEXT TO GO WITH THE WELCOME MESSAGE</a:t>
            </a:r>
            <a:endParaRPr lang="en-SG" dirty="0"/>
          </a:p>
        </p:txBody>
      </p:sp>
      <p:pic>
        <p:nvPicPr>
          <p:cNvPr id="15" name="Picture 14" descr="footer_leftarrow.png">
            <a:hlinkClick r:id="" action="ppaction://hlinkshowjump?jump=previousslide"/>
          </p:cNvPr>
          <p:cNvPicPr>
            <a:picLocks noChangeAspect="1"/>
          </p:cNvPicPr>
          <p:nvPr userDrawn="1"/>
        </p:nvPicPr>
        <p:blipFill>
          <a:blip r:embed="rId5" cstate="print"/>
          <a:stretch>
            <a:fillRect/>
          </a:stretch>
        </p:blipFill>
        <p:spPr>
          <a:xfrm>
            <a:off x="-16742" y="9323207"/>
            <a:ext cx="752475" cy="762000"/>
          </a:xfrm>
          <a:prstGeom prst="rect">
            <a:avLst/>
          </a:prstGeom>
        </p:spPr>
      </p:pic>
      <p:pic>
        <p:nvPicPr>
          <p:cNvPr id="16" name="Picture 15" descr="footer_rightarrow.png">
            <a:hlinkClick r:id="" action="ppaction://hlinkshowjump?jump=nextslide"/>
          </p:cNvPr>
          <p:cNvPicPr>
            <a:picLocks noChangeAspect="1"/>
          </p:cNvPicPr>
          <p:nvPr userDrawn="1"/>
        </p:nvPicPr>
        <p:blipFill>
          <a:blip r:embed="rId6" cstate="print"/>
          <a:stretch>
            <a:fillRect/>
          </a:stretch>
        </p:blipFill>
        <p:spPr>
          <a:xfrm>
            <a:off x="17558513" y="9321142"/>
            <a:ext cx="752474" cy="7619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561" y="412083"/>
            <a:ext cx="16462058" cy="1715029"/>
          </a:xfrm>
          <a:prstGeom prst="rect">
            <a:avLst/>
          </a:prstGeom>
        </p:spPr>
        <p:txBody>
          <a:bodyPr vert="horz" lIns="182917" tIns="91458" rIns="182917" bIns="91458"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914561" y="2401043"/>
            <a:ext cx="16462058" cy="6791039"/>
          </a:xfrm>
          <a:prstGeom prst="rect">
            <a:avLst/>
          </a:prstGeom>
        </p:spPr>
        <p:txBody>
          <a:bodyPr vert="horz" lIns="182917" tIns="91458" rIns="182917" bIns="9145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xStyles>
    <p:titleStyle>
      <a:lvl1pPr algn="ctr" defTabSz="1829166" rtl="0" eaLnBrk="1" latinLnBrk="0" hangingPunct="1">
        <a:spcBef>
          <a:spcPct val="0"/>
        </a:spcBef>
        <a:buNone/>
        <a:defRPr sz="8800" kern="1200">
          <a:solidFill>
            <a:schemeClr val="tx1"/>
          </a:solidFill>
          <a:latin typeface="+mj-lt"/>
          <a:ea typeface="+mj-ea"/>
          <a:cs typeface="+mj-cs"/>
        </a:defRPr>
      </a:lvl1pPr>
    </p:titleStyle>
    <p:bodyStyle>
      <a:lvl1pPr marL="685937" indent="-685937" algn="l" defTabSz="1829166" rtl="0" eaLnBrk="1" latinLnBrk="0" hangingPunct="1">
        <a:spcBef>
          <a:spcPct val="20000"/>
        </a:spcBef>
        <a:buFont typeface="Arial" pitchFamily="34" charset="0"/>
        <a:buChar char="•"/>
        <a:defRPr sz="6400" kern="1200">
          <a:solidFill>
            <a:schemeClr val="tx1"/>
          </a:solidFill>
          <a:latin typeface="+mn-lt"/>
          <a:ea typeface="+mn-ea"/>
          <a:cs typeface="+mn-cs"/>
        </a:defRPr>
      </a:lvl1pPr>
      <a:lvl2pPr marL="1486197" indent="-571614" algn="l" defTabSz="1829166" rtl="0" eaLnBrk="1" latinLnBrk="0" hangingPunct="1">
        <a:spcBef>
          <a:spcPct val="20000"/>
        </a:spcBef>
        <a:buFont typeface="Arial" pitchFamily="34" charset="0"/>
        <a:buChar char="–"/>
        <a:defRPr sz="5600" kern="1200">
          <a:solidFill>
            <a:schemeClr val="tx1"/>
          </a:solidFill>
          <a:latin typeface="+mn-lt"/>
          <a:ea typeface="+mn-ea"/>
          <a:cs typeface="+mn-cs"/>
        </a:defRPr>
      </a:lvl2pPr>
      <a:lvl3pPr marL="2286457" indent="-457291" algn="l" defTabSz="1829166" rtl="0" eaLnBrk="1" latinLnBrk="0" hangingPunct="1">
        <a:spcBef>
          <a:spcPct val="20000"/>
        </a:spcBef>
        <a:buFont typeface="Arial" pitchFamily="34" charset="0"/>
        <a:buChar char="•"/>
        <a:defRPr sz="4800" kern="1200">
          <a:solidFill>
            <a:schemeClr val="tx1"/>
          </a:solidFill>
          <a:latin typeface="+mn-lt"/>
          <a:ea typeface="+mn-ea"/>
          <a:cs typeface="+mn-cs"/>
        </a:defRPr>
      </a:lvl3pPr>
      <a:lvl4pPr marL="3201040"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4pPr>
      <a:lvl5pPr marL="4115623"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5pPr>
      <a:lvl6pPr marL="5030206"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4789"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9372"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3954"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29166" rtl="0" eaLnBrk="1" latinLnBrk="0" hangingPunct="1">
        <a:defRPr sz="3600" kern="1200">
          <a:solidFill>
            <a:schemeClr val="tx1"/>
          </a:solidFill>
          <a:latin typeface="+mn-lt"/>
          <a:ea typeface="+mn-ea"/>
          <a:cs typeface="+mn-cs"/>
        </a:defRPr>
      </a:lvl1pPr>
      <a:lvl2pPr marL="914583" algn="l" defTabSz="1829166" rtl="0" eaLnBrk="1" latinLnBrk="0" hangingPunct="1">
        <a:defRPr sz="3600" kern="1200">
          <a:solidFill>
            <a:schemeClr val="tx1"/>
          </a:solidFill>
          <a:latin typeface="+mn-lt"/>
          <a:ea typeface="+mn-ea"/>
          <a:cs typeface="+mn-cs"/>
        </a:defRPr>
      </a:lvl2pPr>
      <a:lvl3pPr marL="1829166" algn="l" defTabSz="1829166" rtl="0" eaLnBrk="1" latinLnBrk="0" hangingPunct="1">
        <a:defRPr sz="3600" kern="1200">
          <a:solidFill>
            <a:schemeClr val="tx1"/>
          </a:solidFill>
          <a:latin typeface="+mn-lt"/>
          <a:ea typeface="+mn-ea"/>
          <a:cs typeface="+mn-cs"/>
        </a:defRPr>
      </a:lvl3pPr>
      <a:lvl4pPr marL="2743749" algn="l" defTabSz="1829166" rtl="0" eaLnBrk="1" latinLnBrk="0" hangingPunct="1">
        <a:defRPr sz="3600" kern="1200">
          <a:solidFill>
            <a:schemeClr val="tx1"/>
          </a:solidFill>
          <a:latin typeface="+mn-lt"/>
          <a:ea typeface="+mn-ea"/>
          <a:cs typeface="+mn-cs"/>
        </a:defRPr>
      </a:lvl4pPr>
      <a:lvl5pPr marL="3658332" algn="l" defTabSz="1829166" rtl="0" eaLnBrk="1" latinLnBrk="0" hangingPunct="1">
        <a:defRPr sz="3600" kern="1200">
          <a:solidFill>
            <a:schemeClr val="tx1"/>
          </a:solidFill>
          <a:latin typeface="+mn-lt"/>
          <a:ea typeface="+mn-ea"/>
          <a:cs typeface="+mn-cs"/>
        </a:defRPr>
      </a:lvl5pPr>
      <a:lvl6pPr marL="4572914" algn="l" defTabSz="1829166" rtl="0" eaLnBrk="1" latinLnBrk="0" hangingPunct="1">
        <a:defRPr sz="3600" kern="1200">
          <a:solidFill>
            <a:schemeClr val="tx1"/>
          </a:solidFill>
          <a:latin typeface="+mn-lt"/>
          <a:ea typeface="+mn-ea"/>
          <a:cs typeface="+mn-cs"/>
        </a:defRPr>
      </a:lvl6pPr>
      <a:lvl7pPr marL="5487497" algn="l" defTabSz="1829166" rtl="0" eaLnBrk="1" latinLnBrk="0" hangingPunct="1">
        <a:defRPr sz="3600" kern="1200">
          <a:solidFill>
            <a:schemeClr val="tx1"/>
          </a:solidFill>
          <a:latin typeface="+mn-lt"/>
          <a:ea typeface="+mn-ea"/>
          <a:cs typeface="+mn-cs"/>
        </a:defRPr>
      </a:lvl7pPr>
      <a:lvl8pPr marL="6402080" algn="l" defTabSz="1829166" rtl="0" eaLnBrk="1" latinLnBrk="0" hangingPunct="1">
        <a:defRPr sz="3600" kern="1200">
          <a:solidFill>
            <a:schemeClr val="tx1"/>
          </a:solidFill>
          <a:latin typeface="+mn-lt"/>
          <a:ea typeface="+mn-ea"/>
          <a:cs typeface="+mn-cs"/>
        </a:defRPr>
      </a:lvl8pPr>
      <a:lvl9pPr marL="7316663" algn="l" defTabSz="1829166"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play.google.com/store/apps/details?id=com.whsoftware.snapdecoder&amp;hl=en_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Hexagon 24">
            <a:extLst>
              <a:ext uri="{FF2B5EF4-FFF2-40B4-BE49-F238E27FC236}">
                <a16:creationId xmlns:a16="http://schemas.microsoft.com/office/drawing/2014/main" id="{9E2AE406-08F7-4363-B7F6-B6B4218AA983}"/>
              </a:ext>
            </a:extLst>
          </p:cNvPr>
          <p:cNvSpPr/>
          <p:nvPr/>
        </p:nvSpPr>
        <p:spPr>
          <a:xfrm>
            <a:off x="14114139" y="4569023"/>
            <a:ext cx="1419998" cy="1224136"/>
          </a:xfrm>
          <a:prstGeom prst="hexagon">
            <a:avLst/>
          </a:prstGeom>
          <a:solidFill>
            <a:schemeClr val="bg1">
              <a:lumMod val="95000"/>
            </a:schemeClr>
          </a:solidFill>
          <a:ln w="130175">
            <a:solidFill>
              <a:srgbClr val="64646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effectLst/>
        </p:spPr>
        <p:txBody>
          <a:bodyPr/>
          <a:lstStyle/>
          <a:p>
            <a:r>
              <a:rPr lang="en-US" dirty="0"/>
              <a:t>Keystone to the Kingdom</a:t>
            </a:r>
            <a:endParaRPr lang="en-SG" dirty="0">
              <a:effectLst>
                <a:outerShdw dist="38100" dir="2700000" algn="tl" rotWithShape="0">
                  <a:schemeClr val="bg1">
                    <a:alpha val="40000"/>
                  </a:schemeClr>
                </a:outerShdw>
              </a:effectLst>
            </a:endParaRPr>
          </a:p>
        </p:txBody>
      </p:sp>
      <p:sp>
        <p:nvSpPr>
          <p:cNvPr id="3" name="Text Placeholder 2"/>
          <p:cNvSpPr>
            <a:spLocks noGrp="1"/>
          </p:cNvSpPr>
          <p:nvPr>
            <p:ph type="body" sz="quarter" idx="11"/>
          </p:nvPr>
        </p:nvSpPr>
        <p:spPr>
          <a:xfrm>
            <a:off x="4033588" y="6441231"/>
            <a:ext cx="9720511" cy="360040"/>
          </a:xfrm>
          <a:effectLst/>
        </p:spPr>
        <p:txBody>
          <a:bodyPr/>
          <a:lstStyle/>
          <a:p>
            <a:r>
              <a:rPr lang="en-US" dirty="0">
                <a:effectLst>
                  <a:outerShdw dist="38100" dir="2700000" algn="tl" rotWithShape="0">
                    <a:schemeClr val="bg1">
                      <a:alpha val="40000"/>
                    </a:schemeClr>
                  </a:outerShdw>
                </a:effectLst>
              </a:rPr>
              <a:t>Tricks targeting BEST SFICs</a:t>
            </a:r>
            <a:endParaRPr lang="en-SG" dirty="0">
              <a:effectLst>
                <a:outerShdw dist="38100" dir="2700000" algn="tl" rotWithShape="0">
                  <a:schemeClr val="bg1">
                    <a:alpha val="40000"/>
                  </a:schemeClr>
                </a:outerShdw>
              </a:effectLst>
            </a:endParaRPr>
          </a:p>
        </p:txBody>
      </p:sp>
      <p:pic>
        <p:nvPicPr>
          <p:cNvPr id="4" name="Picture 3" descr="slide1_divider.png"/>
          <p:cNvPicPr>
            <a:picLocks noChangeAspect="1"/>
          </p:cNvPicPr>
          <p:nvPr/>
        </p:nvPicPr>
        <p:blipFill>
          <a:blip r:embed="rId2" cstate="print"/>
          <a:stretch>
            <a:fillRect/>
          </a:stretch>
        </p:blipFill>
        <p:spPr>
          <a:xfrm>
            <a:off x="13970123" y="3006129"/>
            <a:ext cx="38100" cy="3867150"/>
          </a:xfrm>
          <a:prstGeom prst="rect">
            <a:avLst/>
          </a:prstGeom>
        </p:spPr>
      </p:pic>
      <p:pic>
        <p:nvPicPr>
          <p:cNvPr id="5" name="Picture 4" descr="slide1_logo.png"/>
          <p:cNvPicPr>
            <a:picLocks noChangeAspect="1"/>
          </p:cNvPicPr>
          <p:nvPr/>
        </p:nvPicPr>
        <p:blipFill>
          <a:blip r:embed="rId3" cstate="print"/>
          <a:stretch>
            <a:fillRect/>
          </a:stretch>
        </p:blipFill>
        <p:spPr>
          <a:xfrm>
            <a:off x="11089803" y="3006130"/>
            <a:ext cx="2447924" cy="2847973"/>
          </a:xfrm>
          <a:prstGeom prst="rect">
            <a:avLst/>
          </a:prstGeom>
        </p:spPr>
      </p:pic>
      <p:pic>
        <p:nvPicPr>
          <p:cNvPr id="24" name="Graphic 23">
            <a:extLst>
              <a:ext uri="{FF2B5EF4-FFF2-40B4-BE49-F238E27FC236}">
                <a16:creationId xmlns:a16="http://schemas.microsoft.com/office/drawing/2014/main" id="{3045BEBC-A0A5-4A92-A285-255B63B034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400654" y="4749043"/>
            <a:ext cx="865613" cy="865613"/>
          </a:xfrm>
          <a:prstGeom prst="rect">
            <a:avLst/>
          </a:prstGeom>
        </p:spPr>
      </p:pic>
      <p:pic>
        <p:nvPicPr>
          <p:cNvPr id="27" name="Picture 26">
            <a:extLst>
              <a:ext uri="{FF2B5EF4-FFF2-40B4-BE49-F238E27FC236}">
                <a16:creationId xmlns:a16="http://schemas.microsoft.com/office/drawing/2014/main" id="{4CCE0DDF-4A67-426E-8DD4-E381A89A7B2D}"/>
              </a:ext>
            </a:extLst>
          </p:cNvPr>
          <p:cNvPicPr>
            <a:picLocks noChangeAspect="1"/>
          </p:cNvPicPr>
          <p:nvPr/>
        </p:nvPicPr>
        <p:blipFill>
          <a:blip r:embed="rId6"/>
          <a:stretch>
            <a:fillRect/>
          </a:stretch>
        </p:blipFill>
        <p:spPr>
          <a:xfrm>
            <a:off x="14510393" y="4704071"/>
            <a:ext cx="657225" cy="9810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Lateral Movement</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From a codebook</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Submaster</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1003095"/>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Submasters </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are privileged keys that can open all doors below their level within the key hierarchy</a:t>
            </a:r>
          </a:p>
        </p:txBody>
      </p:sp>
      <p:sp>
        <p:nvSpPr>
          <p:cNvPr id="30" name="Text Placeholder 7"/>
          <p:cNvSpPr txBox="1">
            <a:spLocks/>
          </p:cNvSpPr>
          <p:nvPr/>
        </p:nvSpPr>
        <p:spPr>
          <a:xfrm>
            <a:off x="1728762" y="4425007"/>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noProof="0" dirty="0" err="1">
                <a:solidFill>
                  <a:srgbClr val="B32121"/>
                </a:solidFill>
                <a:effectLst>
                  <a:outerShdw dist="38100" dir="2700000" algn="tl" rotWithShape="0">
                    <a:schemeClr val="bg1">
                      <a:alpha val="40000"/>
                    </a:schemeClr>
                  </a:outerShdw>
                </a:effectLst>
                <a:latin typeface="+mj-lt"/>
              </a:rPr>
              <a:t>Keymarks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1193" y="4933188"/>
            <a:ext cx="4896544" cy="695319"/>
          </a:xfrm>
          <a:prstGeom prst="rect">
            <a:avLst/>
          </a:prstGeom>
          <a:noFill/>
          <a:effectLst/>
        </p:spPr>
        <p:txBody>
          <a:bodyPr wrap="square" rtlCol="0">
            <a:spAutoFit/>
          </a:bodyPr>
          <a:lstStyle/>
          <a:p>
            <a:pPr>
              <a:lnSpc>
                <a:spcPts val="2400"/>
              </a:lnSpc>
            </a:pP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Keymarks</a:t>
            </a: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denote which keycode was cut into the key (SM’BA)</a:t>
            </a:r>
          </a:p>
        </p:txBody>
      </p:sp>
      <p:sp>
        <p:nvSpPr>
          <p:cNvPr id="32" name="Text Placeholder 7"/>
          <p:cNvSpPr txBox="1">
            <a:spLocks/>
          </p:cNvSpPr>
          <p:nvPr/>
        </p:nvSpPr>
        <p:spPr>
          <a:xfrm>
            <a:off x="1728762" y="5899343"/>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dirty="0">
                <a:solidFill>
                  <a:srgbClr val="B32121"/>
                </a:solidFill>
                <a:effectLst>
                  <a:outerShdw dist="38100" dir="2700000" algn="tl" rotWithShape="0">
                    <a:schemeClr val="bg1">
                      <a:alpha val="40000"/>
                    </a:schemeClr>
                  </a:outerShdw>
                </a:effectLst>
                <a:latin typeface="+mj-lt"/>
              </a:rPr>
              <a:t>Pattern Recognition</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3" name="TextBox 32"/>
          <p:cNvSpPr txBox="1"/>
          <p:nvPr/>
        </p:nvSpPr>
        <p:spPr>
          <a:xfrm>
            <a:off x="1801193" y="6407524"/>
            <a:ext cx="4896544" cy="387542"/>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Note </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the 5</a:t>
            </a:r>
            <a:r>
              <a:rPr lang="en-SG" sz="1900" i="1" baseline="30000" dirty="0">
                <a:solidFill>
                  <a:srgbClr val="646464"/>
                </a:solidFill>
                <a:effectLst>
                  <a:outerShdw dist="38100" dir="2700000" algn="tl" rotWithShape="0">
                    <a:schemeClr val="bg1">
                      <a:alpha val="40000"/>
                    </a:schemeClr>
                  </a:outerShdw>
                </a:effectLst>
                <a:latin typeface="Calibri" pitchFamily="34" charset="0"/>
                <a:cs typeface="Calibri" pitchFamily="34" charset="0"/>
              </a:rPr>
              <a:t>th</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and 6</a:t>
            </a:r>
            <a:r>
              <a:rPr lang="en-SG" sz="1900" i="1" baseline="30000" dirty="0">
                <a:solidFill>
                  <a:srgbClr val="646464"/>
                </a:solidFill>
                <a:effectLst>
                  <a:outerShdw dist="38100" dir="2700000" algn="tl" rotWithShape="0">
                    <a:schemeClr val="bg1">
                      <a:alpha val="40000"/>
                    </a:schemeClr>
                  </a:outerShdw>
                </a:effectLst>
                <a:latin typeface="Calibri" pitchFamily="34" charset="0"/>
                <a:cs typeface="Calibri" pitchFamily="34" charset="0"/>
              </a:rPr>
              <a:t>th</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columns of the keycode. </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18" name="Picture 17">
            <a:extLst>
              <a:ext uri="{FF2B5EF4-FFF2-40B4-BE49-F238E27FC236}">
                <a16:creationId xmlns:a16="http://schemas.microsoft.com/office/drawing/2014/main" id="{FD8AD61D-E793-47D7-AC19-7D22BBADF3B9}"/>
              </a:ext>
            </a:extLst>
          </p:cNvPr>
          <p:cNvPicPr>
            <a:picLocks noChangeAspect="1"/>
          </p:cNvPicPr>
          <p:nvPr/>
        </p:nvPicPr>
        <p:blipFill rotWithShape="1">
          <a:blip r:embed="rId3"/>
          <a:srcRect l="51365" t="21200" r="26680" b="64046"/>
          <a:stretch/>
        </p:blipFill>
        <p:spPr>
          <a:xfrm>
            <a:off x="9348913" y="2764698"/>
            <a:ext cx="7105941" cy="483571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659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9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19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p:cTn id="19" dur="500" fill="hold"/>
                                        <p:tgtEl>
                                          <p:spTgt spid="3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0">
                                            <p:txEl>
                                              <p:pRg st="0" end="0"/>
                                            </p:txEl>
                                          </p:spTgt>
                                        </p:tgtEl>
                                        <p:attrNameLst>
                                          <p:attrName>ppt_y</p:attrName>
                                        </p:attrNameLst>
                                      </p:cBhvr>
                                      <p:tavLst>
                                        <p:tav tm="0">
                                          <p:val>
                                            <p:strVal val="#ppt_y"/>
                                          </p:val>
                                        </p:tav>
                                        <p:tav tm="100000">
                                          <p:val>
                                            <p:strVal val="#ppt_y"/>
                                          </p:val>
                                        </p:tav>
                                      </p:tavLst>
                                    </p:anim>
                                    <p:anim calcmode="lin" valueType="num">
                                      <p:cBhvr>
                                        <p:cTn id="21" dur="500" fill="hold"/>
                                        <p:tgtEl>
                                          <p:spTgt spid="3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0">
                                            <p:txEl>
                                              <p:pRg st="0" end="0"/>
                                            </p:txEl>
                                          </p:spTgt>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fade">
                                      <p:cBhvr>
                                        <p:cTn id="27" dur="1000"/>
                                        <p:tgtEl>
                                          <p:spTgt spid="31">
                                            <p:txEl>
                                              <p:pRg st="0" end="0"/>
                                            </p:txEl>
                                          </p:spTgt>
                                        </p:tgtEl>
                                      </p:cBhvr>
                                    </p:animEffect>
                                  </p:childTnLst>
                                </p:cTn>
                              </p:par>
                            </p:childTnLst>
                          </p:cTn>
                        </p:par>
                        <p:par>
                          <p:cTn id="28" fill="hold">
                            <p:stCondLst>
                              <p:cond delay="37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32">
                                            <p:txEl>
                                              <p:pRg st="0" end="0"/>
                                            </p:txEl>
                                          </p:spTgt>
                                        </p:tgtEl>
                                        <p:attrNameLst>
                                          <p:attrName>style.visibility</p:attrName>
                                        </p:attrNameLst>
                                      </p:cBhvr>
                                      <p:to>
                                        <p:strVal val="visible"/>
                                      </p:to>
                                    </p:set>
                                    <p:anim calcmode="lin" valueType="num">
                                      <p:cBhvr>
                                        <p:cTn id="31" dur="500" fill="hold"/>
                                        <p:tgtEl>
                                          <p:spTgt spid="3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2">
                                            <p:txEl>
                                              <p:pRg st="0" end="0"/>
                                            </p:txEl>
                                          </p:spTgt>
                                        </p:tgtEl>
                                        <p:attrNameLst>
                                          <p:attrName>ppt_y</p:attrName>
                                        </p:attrNameLst>
                                      </p:cBhvr>
                                      <p:tavLst>
                                        <p:tav tm="0">
                                          <p:val>
                                            <p:strVal val="#ppt_y"/>
                                          </p:val>
                                        </p:tav>
                                        <p:tav tm="100000">
                                          <p:val>
                                            <p:strVal val="#ppt_y"/>
                                          </p:val>
                                        </p:tav>
                                      </p:tavLst>
                                    </p:anim>
                                    <p:anim calcmode="lin" valueType="num">
                                      <p:cBhvr>
                                        <p:cTn id="33" dur="500" fill="hold"/>
                                        <p:tgtEl>
                                          <p:spTgt spid="3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2">
                                            <p:txEl>
                                              <p:pRg st="0" end="0"/>
                                            </p:txEl>
                                          </p:spTgt>
                                        </p:tgtEl>
                                      </p:cBhvr>
                                    </p:animEffect>
                                  </p:childTnLst>
                                </p:cTn>
                              </p:par>
                            </p:childTnLst>
                          </p:cTn>
                        </p:par>
                        <p:par>
                          <p:cTn id="36" fill="hold">
                            <p:stCondLst>
                              <p:cond delay="5100"/>
                            </p:stCondLst>
                            <p:childTnLst>
                              <p:par>
                                <p:cTn id="37" presetID="10" presetClass="entr" presetSubtype="0" fill="hold" nodeType="afterEffect">
                                  <p:stCondLst>
                                    <p:cond delay="0"/>
                                  </p:stCondLst>
                                  <p:childTnLst>
                                    <p:set>
                                      <p:cBhvr>
                                        <p:cTn id="38" dur="1" fill="hold">
                                          <p:stCondLst>
                                            <p:cond delay="0"/>
                                          </p:stCondLst>
                                        </p:cTn>
                                        <p:tgtEl>
                                          <p:spTgt spid="33">
                                            <p:txEl>
                                              <p:pRg st="0" end="0"/>
                                            </p:txEl>
                                          </p:spTgt>
                                        </p:tgtEl>
                                        <p:attrNameLst>
                                          <p:attrName>style.visibility</p:attrName>
                                        </p:attrNameLst>
                                      </p:cBhvr>
                                      <p:to>
                                        <p:strVal val="visible"/>
                                      </p:to>
                                    </p:set>
                                    <p:animEffect transition="in" filter="fade">
                                      <p:cBhvr>
                                        <p:cTn id="39" dur="1000"/>
                                        <p:tgtEl>
                                          <p:spTgt spid="33">
                                            <p:txEl>
                                              <p:pRg st="0" end="0"/>
                                            </p:txEl>
                                          </p:spTgt>
                                        </p:tgtEl>
                                      </p:cBhvr>
                                    </p:animEffect>
                                  </p:childTnLst>
                                </p:cTn>
                              </p:par>
                            </p:childTnLst>
                          </p:cTn>
                        </p:par>
                        <p:par>
                          <p:cTn id="40" fill="hold">
                            <p:stCondLst>
                              <p:cond delay="6100"/>
                            </p:stCondLst>
                            <p:childTnLst>
                              <p:par>
                                <p:cTn id="41" presetID="18" presetClass="entr" presetSubtype="12"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strips(downLeft)">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30" grpId="0" build="p"/>
      <p:bldP spid="3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Lateral Movement</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From a codebook</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14" name="Key">
            <a:hlinkClick r:id="" action="ppaction://media"/>
            <a:extLst>
              <a:ext uri="{FF2B5EF4-FFF2-40B4-BE49-F238E27FC236}">
                <a16:creationId xmlns:a16="http://schemas.microsoft.com/office/drawing/2014/main" id="{E1A8BB35-FBA1-4336-8B12-C10400F572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8291175" cy="10288551"/>
          </a:xfrm>
          <a:prstGeom prst="rect">
            <a:avLst/>
          </a:prstGeom>
        </p:spPr>
      </p:pic>
    </p:spTree>
    <p:extLst>
      <p:ext uri="{BB962C8B-B14F-4D97-AF65-F5344CB8AC3E}">
        <p14:creationId xmlns:p14="http://schemas.microsoft.com/office/powerpoint/2010/main" val="3163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Keystone Web</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With AD integration!</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Keystone Web</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2541978"/>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Keystone Web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helps the user manage keys and core records for multiple personnel throughout various locations. This product allows importing and appending data, mass deletes for employees, keys and door key data, performance improvements in searches and finders, and an activity log that tracks user transactions. ”</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14" name="Picture 13">
            <a:extLst>
              <a:ext uri="{FF2B5EF4-FFF2-40B4-BE49-F238E27FC236}">
                <a16:creationId xmlns:a16="http://schemas.microsoft.com/office/drawing/2014/main" id="{2B5680A6-CFF3-4329-ACDF-B471B8E95A16}"/>
              </a:ext>
            </a:extLst>
          </p:cNvPr>
          <p:cNvPicPr>
            <a:picLocks noChangeAspect="1"/>
          </p:cNvPicPr>
          <p:nvPr/>
        </p:nvPicPr>
        <p:blipFill rotWithShape="1">
          <a:blip r:embed="rId3"/>
          <a:srcRect l="19805" t="-1" r="5064" b="2"/>
          <a:stretch/>
        </p:blipFill>
        <p:spPr>
          <a:xfrm>
            <a:off x="8209483" y="1798528"/>
            <a:ext cx="9147996" cy="6970702"/>
          </a:xfrm>
          <a:prstGeom prst="rect">
            <a:avLst/>
          </a:prstGeom>
        </p:spPr>
      </p:pic>
    </p:spTree>
    <p:extLst>
      <p:ext uri="{BB962C8B-B14F-4D97-AF65-F5344CB8AC3E}">
        <p14:creationId xmlns:p14="http://schemas.microsoft.com/office/powerpoint/2010/main" val="119950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2000"/>
                            </p:stCondLst>
                            <p:childTnLst>
                              <p:par>
                                <p:cTn id="17" presetID="18" presetClass="entr" presetSubtype="12"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CTF Walkthrough</a:t>
            </a:r>
            <a:endParaRPr lang="en-SG" dirty="0">
              <a:solidFill>
                <a:srgbClr val="B32121"/>
              </a:solidFill>
            </a:endParaRPr>
          </a:p>
        </p:txBody>
      </p:sp>
      <p:sp>
        <p:nvSpPr>
          <p:cNvPr id="3" name="Text Placeholder 2"/>
          <p:cNvSpPr>
            <a:spLocks noGrp="1"/>
          </p:cNvSpPr>
          <p:nvPr>
            <p:ph type="body" sz="quarter" idx="11"/>
          </p:nvPr>
        </p:nvSpPr>
        <p:spPr>
          <a:xfrm>
            <a:off x="881630" y="2167215"/>
            <a:ext cx="16875268" cy="3305395"/>
          </a:xfrm>
        </p:spPr>
        <p:txBody>
          <a:bodyPr/>
          <a:lstStyle/>
          <a:p>
            <a:r>
              <a:rPr lang="en-SG" dirty="0"/>
              <a:t>Navigate to : </a:t>
            </a:r>
            <a:r>
              <a:rPr lang="en-SG" dirty="0" err="1"/>
              <a:t>pctf.ant.red</a:t>
            </a:r>
            <a:r>
              <a:rPr lang="en-SG" dirty="0"/>
              <a:t> &amp; </a:t>
            </a:r>
            <a:r>
              <a:rPr lang="en-SG" dirty="0" err="1"/>
              <a:t>ksw.ant.red</a:t>
            </a:r>
            <a:endParaRPr lang="en-SG" dirty="0"/>
          </a:p>
        </p:txBody>
      </p:sp>
      <p:sp>
        <p:nvSpPr>
          <p:cNvPr id="7" name="Rectangle 6">
            <a:extLst>
              <a:ext uri="{FF2B5EF4-FFF2-40B4-BE49-F238E27FC236}">
                <a16:creationId xmlns:a16="http://schemas.microsoft.com/office/drawing/2014/main" id="{E912AA9E-D217-4EBF-9696-8EF15B54122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CB3172-C7DA-4780-B0F8-D13503BFE7BC}"/>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Tree>
    <p:extLst>
      <p:ext uri="{BB962C8B-B14F-4D97-AF65-F5344CB8AC3E}">
        <p14:creationId xmlns:p14="http://schemas.microsoft.com/office/powerpoint/2010/main" val="180428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Key in Hand</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Using tools</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Decoding Tools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17456" y="3344515"/>
            <a:ext cx="4896544" cy="1926425"/>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Useful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for attempting to decode a key intended to be used with a door. Better yet, useful to find the control key associated with a system.  If an attacker can get a core in hand then they can decode a key which should open every door in that system.</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
        <p:nvSpPr>
          <p:cNvPr id="19" name="Text Placeholder 7">
            <a:extLst>
              <a:ext uri="{FF2B5EF4-FFF2-40B4-BE49-F238E27FC236}">
                <a16:creationId xmlns:a16="http://schemas.microsoft.com/office/drawing/2014/main" id="{EAFD06E7-5408-4A26-8795-FDCC5668B3F3}"/>
              </a:ext>
            </a:extLst>
          </p:cNvPr>
          <p:cNvSpPr txBox="1">
            <a:spLocks/>
          </p:cNvSpPr>
          <p:nvPr/>
        </p:nvSpPr>
        <p:spPr>
          <a:xfrm>
            <a:off x="1671646" y="5156547"/>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Calipers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0" name="TextBox 19">
            <a:extLst>
              <a:ext uri="{FF2B5EF4-FFF2-40B4-BE49-F238E27FC236}">
                <a16:creationId xmlns:a16="http://schemas.microsoft.com/office/drawing/2014/main" id="{374DF680-83CE-4525-BFA7-3F205954A098}"/>
              </a:ext>
            </a:extLst>
          </p:cNvPr>
          <p:cNvSpPr txBox="1"/>
          <p:nvPr/>
        </p:nvSpPr>
        <p:spPr>
          <a:xfrm>
            <a:off x="1743866" y="5726776"/>
            <a:ext cx="4896544" cy="387542"/>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Using calipers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measure the length of the top pin </a:t>
            </a:r>
          </a:p>
        </p:txBody>
      </p:sp>
      <p:pic>
        <p:nvPicPr>
          <p:cNvPr id="2050" name="Picture 2">
            <a:extLst>
              <a:ext uri="{FF2B5EF4-FFF2-40B4-BE49-F238E27FC236}">
                <a16:creationId xmlns:a16="http://schemas.microsoft.com/office/drawing/2014/main" id="{5B7937B5-833E-4467-9C82-EAFA7940D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115" y="2902810"/>
            <a:ext cx="2962275" cy="476250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82719DC-63FE-4181-B585-B7FD866CF437}"/>
              </a:ext>
            </a:extLst>
          </p:cNvPr>
          <p:cNvPicPr>
            <a:picLocks noChangeAspect="1"/>
          </p:cNvPicPr>
          <p:nvPr/>
        </p:nvPicPr>
        <p:blipFill>
          <a:blip r:embed="rId4"/>
          <a:stretch>
            <a:fillRect/>
          </a:stretch>
        </p:blipFill>
        <p:spPr>
          <a:xfrm>
            <a:off x="10281932" y="3335704"/>
            <a:ext cx="6710338" cy="3618766"/>
          </a:xfrm>
          <a:prstGeom prst="rect">
            <a:avLst/>
          </a:prstGeom>
          <a:scene3d>
            <a:camera prst="orthographicFront"/>
            <a:lightRig rig="threePt" dir="t"/>
          </a:scene3d>
          <a:sp3d>
            <a:bevelT/>
          </a:sp3d>
        </p:spPr>
      </p:pic>
    </p:spTree>
    <p:extLst>
      <p:ext uri="{BB962C8B-B14F-4D97-AF65-F5344CB8AC3E}">
        <p14:creationId xmlns:p14="http://schemas.microsoft.com/office/powerpoint/2010/main" val="118027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11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2100"/>
                            </p:stCondLst>
                            <p:childTnLst>
                              <p:par>
                                <p:cTn id="17" presetID="18" presetClass="entr" presetSubtype="12"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childTnLst>
                          </p:cTn>
                        </p:par>
                        <p:par>
                          <p:cTn id="20" fill="hold">
                            <p:stCondLst>
                              <p:cond delay="26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9">
                                            <p:txEl>
                                              <p:pRg st="0" end="0"/>
                                            </p:txEl>
                                          </p:spTgt>
                                        </p:tgtEl>
                                        <p:attrNameLst>
                                          <p:attrName>style.visibility</p:attrName>
                                        </p:attrNameLst>
                                      </p:cBhvr>
                                      <p:to>
                                        <p:strVal val="visible"/>
                                      </p:to>
                                    </p:set>
                                    <p:anim calcmode="lin" valueType="num">
                                      <p:cBhvr>
                                        <p:cTn id="23" dur="500" fill="hold"/>
                                        <p:tgtEl>
                                          <p:spTgt spid="1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9">
                                            <p:txEl>
                                              <p:pRg st="0" end="0"/>
                                            </p:txEl>
                                          </p:spTgt>
                                        </p:tgtEl>
                                        <p:attrNameLst>
                                          <p:attrName>ppt_y</p:attrName>
                                        </p:attrNameLst>
                                      </p:cBhvr>
                                      <p:tavLst>
                                        <p:tav tm="0">
                                          <p:val>
                                            <p:strVal val="#ppt_y"/>
                                          </p:val>
                                        </p:tav>
                                        <p:tav tm="100000">
                                          <p:val>
                                            <p:strVal val="#ppt_y"/>
                                          </p:val>
                                        </p:tav>
                                      </p:tavLst>
                                    </p:anim>
                                    <p:anim calcmode="lin" valueType="num">
                                      <p:cBhvr>
                                        <p:cTn id="25" dur="500" fill="hold"/>
                                        <p:tgtEl>
                                          <p:spTgt spid="1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9">
                                            <p:txEl>
                                              <p:pRg st="0" end="0"/>
                                            </p:txEl>
                                          </p:spTgt>
                                        </p:tgtEl>
                                      </p:cBhvr>
                                    </p:animEffect>
                                  </p:childTnLst>
                                </p:cTn>
                              </p:par>
                            </p:childTnLst>
                          </p:cTn>
                        </p:par>
                        <p:par>
                          <p:cTn id="28" fill="hold">
                            <p:stCondLst>
                              <p:cond delay="3450"/>
                            </p:stCondLst>
                            <p:childTnLst>
                              <p:par>
                                <p:cTn id="29" presetID="10" presetClass="entr" presetSubtype="0" fill="hold"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fade">
                                      <p:cBhvr>
                                        <p:cTn id="31" dur="10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1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41C014-D107-4584-AAC9-E737E23D6502}"/>
              </a:ext>
            </a:extLst>
          </p:cNvPr>
          <p:cNvPicPr>
            <a:picLocks noChangeAspect="1"/>
          </p:cNvPicPr>
          <p:nvPr/>
        </p:nvPicPr>
        <p:blipFill>
          <a:blip r:embed="rId2"/>
          <a:stretch>
            <a:fillRect/>
          </a:stretch>
        </p:blipFill>
        <p:spPr>
          <a:xfrm>
            <a:off x="8871095" y="3344515"/>
            <a:ext cx="5619750" cy="3943350"/>
          </a:xfrm>
          <a:prstGeom prst="rect">
            <a:avLst/>
          </a:prstGeom>
        </p:spPr>
      </p:pic>
      <p:sp>
        <p:nvSpPr>
          <p:cNvPr id="2" name="Text Placeholder 1"/>
          <p:cNvSpPr>
            <a:spLocks noGrp="1"/>
          </p:cNvSpPr>
          <p:nvPr>
            <p:ph type="body" sz="quarter" idx="10"/>
          </p:nvPr>
        </p:nvSpPr>
        <p:spPr/>
        <p:txBody>
          <a:bodyPr/>
          <a:lstStyle/>
          <a:p>
            <a:r>
              <a:rPr lang="en-US" dirty="0"/>
              <a:t>Key in Photo</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Using a decoding chart</a:t>
            </a:r>
          </a:p>
        </p:txBody>
      </p:sp>
      <p:pic>
        <p:nvPicPr>
          <p:cNvPr id="9" name="Picture 8" descr="slide5_divider.png"/>
          <p:cNvPicPr>
            <a:picLocks noChangeAspect="1"/>
          </p:cNvPicPr>
          <p:nvPr/>
        </p:nvPicPr>
        <p:blipFill>
          <a:blip r:embed="rId3"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Image Overlay</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17456" y="3344515"/>
            <a:ext cx="4896544" cy="1926425"/>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Useful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for attempting to decode a key intended to be used with a door. Better yet, useful to find the control key associated with a system.  If an attacker can get a core in hand then they can decode a key which should open every door in that system.</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
        <p:nvSpPr>
          <p:cNvPr id="19" name="Text Placeholder 7">
            <a:extLst>
              <a:ext uri="{FF2B5EF4-FFF2-40B4-BE49-F238E27FC236}">
                <a16:creationId xmlns:a16="http://schemas.microsoft.com/office/drawing/2014/main" id="{EAFD06E7-5408-4A26-8795-FDCC5668B3F3}"/>
              </a:ext>
            </a:extLst>
          </p:cNvPr>
          <p:cNvSpPr txBox="1">
            <a:spLocks/>
          </p:cNvSpPr>
          <p:nvPr/>
        </p:nvSpPr>
        <p:spPr>
          <a:xfrm>
            <a:off x="1671646" y="5156547"/>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dirty="0">
                <a:solidFill>
                  <a:srgbClr val="B32121"/>
                </a:solidFill>
                <a:effectLst>
                  <a:outerShdw dist="38100" dir="2700000" algn="tl" rotWithShape="0">
                    <a:schemeClr val="bg1">
                      <a:alpha val="40000"/>
                    </a:schemeClr>
                  </a:outerShdw>
                </a:effectLst>
                <a:latin typeface="+mj-lt"/>
              </a:rPr>
              <a:t>Apps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0" name="TextBox 19">
            <a:extLst>
              <a:ext uri="{FF2B5EF4-FFF2-40B4-BE49-F238E27FC236}">
                <a16:creationId xmlns:a16="http://schemas.microsoft.com/office/drawing/2014/main" id="{374DF680-83CE-4525-BFA7-3F205954A098}"/>
              </a:ext>
            </a:extLst>
          </p:cNvPr>
          <p:cNvSpPr txBox="1"/>
          <p:nvPr/>
        </p:nvSpPr>
        <p:spPr>
          <a:xfrm>
            <a:off x="1743866" y="5726776"/>
            <a:ext cx="4896544" cy="1015663"/>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Snap Decoder</a:t>
            </a:r>
          </a:p>
          <a:p>
            <a:pPr>
              <a:lnSpc>
                <a:spcPts val="2400"/>
              </a:lnSpc>
            </a:pPr>
            <a:r>
              <a:rPr lang="en-US" sz="1600" dirty="0">
                <a:solidFill>
                  <a:schemeClr val="tx1">
                    <a:lumMod val="50000"/>
                    <a:lumOff val="50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https://play.google.com/store/apps/details?id=com.whsoftware.snapdecoder&amp;hl=en_US</a:t>
            </a:r>
            <a:endParaRPr lang="en-US" sz="1600" i="1" dirty="0">
              <a:solidFill>
                <a:schemeClr val="tx1">
                  <a:lumMod val="50000"/>
                  <a:lumOff val="50000"/>
                </a:schemeClr>
              </a:solidFill>
              <a:effectLst>
                <a:outerShdw dist="38100" dir="2700000" algn="tl" rotWithShape="0">
                  <a:schemeClr val="bg1">
                    <a:alpha val="40000"/>
                  </a:schemeClr>
                </a:outerShdw>
              </a:effectLst>
              <a:latin typeface="Calibri" pitchFamily="34" charset="0"/>
              <a:cs typeface="Calibri" pitchFamily="34" charset="0"/>
            </a:endParaRPr>
          </a:p>
        </p:txBody>
      </p:sp>
      <p:pic>
        <p:nvPicPr>
          <p:cNvPr id="6" name="Picture 5" descr="A close up of a logo&#10;&#10;Description automatically generated">
            <a:extLst>
              <a:ext uri="{FF2B5EF4-FFF2-40B4-BE49-F238E27FC236}">
                <a16:creationId xmlns:a16="http://schemas.microsoft.com/office/drawing/2014/main" id="{0B506AA5-82F7-4C83-9968-F4880DD4BB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89803" y="3920951"/>
            <a:ext cx="2808154" cy="1152128"/>
          </a:xfrm>
          <a:prstGeom prst="rect">
            <a:avLst/>
          </a:prstGeom>
        </p:spPr>
      </p:pic>
    </p:spTree>
    <p:extLst>
      <p:ext uri="{BB962C8B-B14F-4D97-AF65-F5344CB8AC3E}">
        <p14:creationId xmlns:p14="http://schemas.microsoft.com/office/powerpoint/2010/main" val="357992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105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2050"/>
                            </p:stCondLst>
                            <p:childTnLst>
                              <p:par>
                                <p:cTn id="17" presetID="18" presetClass="entr" presetSubtype="12"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childTnLst>
                          </p:cTn>
                        </p:par>
                        <p:par>
                          <p:cTn id="20" fill="hold">
                            <p:stCondLst>
                              <p:cond delay="25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9">
                                            <p:txEl>
                                              <p:pRg st="0" end="0"/>
                                            </p:txEl>
                                          </p:spTgt>
                                        </p:tgtEl>
                                        <p:attrNameLst>
                                          <p:attrName>style.visibility</p:attrName>
                                        </p:attrNameLst>
                                      </p:cBhvr>
                                      <p:to>
                                        <p:strVal val="visible"/>
                                      </p:to>
                                    </p:set>
                                    <p:anim calcmode="lin" valueType="num">
                                      <p:cBhvr>
                                        <p:cTn id="23" dur="500" fill="hold"/>
                                        <p:tgtEl>
                                          <p:spTgt spid="1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9">
                                            <p:txEl>
                                              <p:pRg st="0" end="0"/>
                                            </p:txEl>
                                          </p:spTgt>
                                        </p:tgtEl>
                                        <p:attrNameLst>
                                          <p:attrName>ppt_y</p:attrName>
                                        </p:attrNameLst>
                                      </p:cBhvr>
                                      <p:tavLst>
                                        <p:tav tm="0">
                                          <p:val>
                                            <p:strVal val="#ppt_y"/>
                                          </p:val>
                                        </p:tav>
                                        <p:tav tm="100000">
                                          <p:val>
                                            <p:strVal val="#ppt_y"/>
                                          </p:val>
                                        </p:tav>
                                      </p:tavLst>
                                    </p:anim>
                                    <p:anim calcmode="lin" valueType="num">
                                      <p:cBhvr>
                                        <p:cTn id="25" dur="500" fill="hold"/>
                                        <p:tgtEl>
                                          <p:spTgt spid="1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9">
                                            <p:txEl>
                                              <p:pRg st="0" end="0"/>
                                            </p:txEl>
                                          </p:spTgt>
                                        </p:tgtEl>
                                      </p:cBhvr>
                                    </p:animEffect>
                                  </p:childTnLst>
                                </p:cTn>
                              </p:par>
                            </p:childTnLst>
                          </p:cTn>
                        </p:par>
                        <p:par>
                          <p:cTn id="28" fill="hold">
                            <p:stCondLst>
                              <p:cond delay="3200"/>
                            </p:stCondLst>
                            <p:childTnLst>
                              <p:par>
                                <p:cTn id="29" presetID="10" presetClass="entr" presetSubtype="0" fill="hold"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fade">
                                      <p:cBhvr>
                                        <p:cTn id="31" dur="1000"/>
                                        <p:tgtEl>
                                          <p:spTgt spid="20">
                                            <p:txEl>
                                              <p:pRg st="0" end="0"/>
                                            </p:txEl>
                                          </p:spTgt>
                                        </p:tgtEl>
                                      </p:cBhvr>
                                    </p:animEffect>
                                  </p:childTnLst>
                                </p:cTn>
                              </p:par>
                            </p:childTnLst>
                          </p:cTn>
                        </p:par>
                        <p:par>
                          <p:cTn id="32" fill="hold">
                            <p:stCondLst>
                              <p:cond delay="4200"/>
                            </p:stCondLst>
                            <p:childTnLst>
                              <p:par>
                                <p:cTn id="33" presetID="10" presetClass="entr" presetSubtype="0" fill="hold" nodeType="afterEffect">
                                  <p:stCondLst>
                                    <p:cond delay="0"/>
                                  </p:stCondLst>
                                  <p:childTnLst>
                                    <p:set>
                                      <p:cBhvr>
                                        <p:cTn id="34" dur="1" fill="hold">
                                          <p:stCondLst>
                                            <p:cond delay="0"/>
                                          </p:stCondLst>
                                        </p:cTn>
                                        <p:tgtEl>
                                          <p:spTgt spid="20">
                                            <p:txEl>
                                              <p:pRg st="1" end="1"/>
                                            </p:txEl>
                                          </p:spTgt>
                                        </p:tgtEl>
                                        <p:attrNameLst>
                                          <p:attrName>style.visibility</p:attrName>
                                        </p:attrNameLst>
                                      </p:cBhvr>
                                      <p:to>
                                        <p:strVal val="visible"/>
                                      </p:to>
                                    </p:set>
                                    <p:animEffect transition="in" filter="fade">
                                      <p:cBhvr>
                                        <p:cTn id="35" dur="10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1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Core in Door</a:t>
            </a:r>
            <a:endParaRPr lang="en-SG" dirty="0">
              <a:solidFill>
                <a:srgbClr val="B32121"/>
              </a:solidFill>
            </a:endParaRPr>
          </a:p>
        </p:txBody>
      </p:sp>
      <p:sp>
        <p:nvSpPr>
          <p:cNvPr id="3" name="Text Placeholder 2"/>
          <p:cNvSpPr>
            <a:spLocks noGrp="1"/>
          </p:cNvSpPr>
          <p:nvPr>
            <p:ph type="body" sz="quarter" idx="11"/>
          </p:nvPr>
        </p:nvSpPr>
        <p:spPr/>
        <p:txBody>
          <a:bodyPr/>
          <a:lstStyle/>
          <a:p>
            <a:endParaRPr lang="en-SG" dirty="0"/>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SFIC Tools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2234201"/>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Core Tension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provided by a control sleeve tensioning specialty tool like the </a:t>
            </a: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Peterson I-Core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can increase your likelihood of successfully picking a lock to “control”</a:t>
            </a:r>
          </a:p>
          <a:p>
            <a:pPr>
              <a:lnSpc>
                <a:spcPts val="2400"/>
              </a:lnSpc>
            </a:pPr>
            <a:endPar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The </a:t>
            </a:r>
            <a:r>
              <a:rPr lang="en-US"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Lishi</a:t>
            </a: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SFIC pick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tells you the </a:t>
            </a:r>
            <a:r>
              <a:rPr lang="en-US" sz="1900"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bitting</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as you pick the lock. </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
        <p:nvSpPr>
          <p:cNvPr id="10" name="Text Placeholder 7">
            <a:extLst>
              <a:ext uri="{FF2B5EF4-FFF2-40B4-BE49-F238E27FC236}">
                <a16:creationId xmlns:a16="http://schemas.microsoft.com/office/drawing/2014/main" id="{6AFEBEDD-E667-4DC4-8216-8EAF63D76442}"/>
              </a:ext>
            </a:extLst>
          </p:cNvPr>
          <p:cNvSpPr txBox="1">
            <a:spLocks/>
          </p:cNvSpPr>
          <p:nvPr/>
        </p:nvSpPr>
        <p:spPr>
          <a:xfrm>
            <a:off x="1728340" y="576280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Or… don’t…</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pic>
        <p:nvPicPr>
          <p:cNvPr id="4" name="Picture 3">
            <a:extLst>
              <a:ext uri="{FF2B5EF4-FFF2-40B4-BE49-F238E27FC236}">
                <a16:creationId xmlns:a16="http://schemas.microsoft.com/office/drawing/2014/main" id="{EE8C90D9-4B51-4318-8174-CEA0D778D265}"/>
              </a:ext>
            </a:extLst>
          </p:cNvPr>
          <p:cNvPicPr>
            <a:picLocks noChangeAspect="1"/>
          </p:cNvPicPr>
          <p:nvPr/>
        </p:nvPicPr>
        <p:blipFill>
          <a:blip r:embed="rId3"/>
          <a:stretch>
            <a:fillRect/>
          </a:stretch>
        </p:blipFill>
        <p:spPr>
          <a:xfrm>
            <a:off x="9217594" y="2552799"/>
            <a:ext cx="7560840" cy="3007719"/>
          </a:xfrm>
          <a:prstGeom prst="rect">
            <a:avLst/>
          </a:prstGeom>
          <a:scene3d>
            <a:camera prst="orthographicFront"/>
            <a:lightRig rig="threePt" dir="t"/>
          </a:scene3d>
          <a:sp3d>
            <a:bevelT/>
          </a:sp3d>
        </p:spPr>
      </p:pic>
      <p:sp>
        <p:nvSpPr>
          <p:cNvPr id="13" name="TextBox 12">
            <a:extLst>
              <a:ext uri="{FF2B5EF4-FFF2-40B4-BE49-F238E27FC236}">
                <a16:creationId xmlns:a16="http://schemas.microsoft.com/office/drawing/2014/main" id="{E0F17438-4D30-496E-8B8D-8DC6BDDEAAE5}"/>
              </a:ext>
            </a:extLst>
          </p:cNvPr>
          <p:cNvSpPr txBox="1"/>
          <p:nvPr/>
        </p:nvSpPr>
        <p:spPr>
          <a:xfrm>
            <a:off x="1795971" y="6257454"/>
            <a:ext cx="4757328" cy="1618648"/>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“Bitch Picking”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isn’t my name for it, but other prolific pickers have had a ton of success attacking SFICs by ramming their picks up and down. Sometimes even getting lucky enough to pick to control.</a:t>
            </a:r>
          </a:p>
        </p:txBody>
      </p:sp>
      <p:pic>
        <p:nvPicPr>
          <p:cNvPr id="12" name="Picture 11">
            <a:extLst>
              <a:ext uri="{FF2B5EF4-FFF2-40B4-BE49-F238E27FC236}">
                <a16:creationId xmlns:a16="http://schemas.microsoft.com/office/drawing/2014/main" id="{965AA78C-BA6A-4C6E-9A99-41D8861C2D6F}"/>
              </a:ext>
            </a:extLst>
          </p:cNvPr>
          <p:cNvPicPr>
            <a:picLocks noChangeAspect="1"/>
          </p:cNvPicPr>
          <p:nvPr/>
        </p:nvPicPr>
        <p:blipFill>
          <a:blip r:embed="rId4"/>
          <a:stretch>
            <a:fillRect/>
          </a:stretch>
        </p:blipFill>
        <p:spPr>
          <a:xfrm>
            <a:off x="9217595" y="6095957"/>
            <a:ext cx="7560840" cy="1757686"/>
          </a:xfrm>
          <a:prstGeom prst="rect">
            <a:avLst/>
          </a:prstGeom>
          <a:scene3d>
            <a:camera prst="orthographicFront"/>
            <a:lightRig rig="threePt" dir="t"/>
          </a:scene3d>
          <a:sp3d>
            <a:bevelT/>
          </a:sp3d>
        </p:spPr>
      </p:pic>
    </p:spTree>
    <p:extLst>
      <p:ext uri="{BB962C8B-B14F-4D97-AF65-F5344CB8AC3E}">
        <p14:creationId xmlns:p14="http://schemas.microsoft.com/office/powerpoint/2010/main" val="219797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9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1900"/>
                            </p:stCondLst>
                            <p:childTnLst>
                              <p:par>
                                <p:cTn id="17" presetID="10" presetClass="entr" presetSubtype="0" fill="hold" nodeType="afterEffect">
                                  <p:stCondLst>
                                    <p:cond delay="0"/>
                                  </p:stCondLst>
                                  <p:childTnLst>
                                    <p:set>
                                      <p:cBhvr>
                                        <p:cTn id="18" dur="1" fill="hold">
                                          <p:stCondLst>
                                            <p:cond delay="0"/>
                                          </p:stCondLst>
                                        </p:cTn>
                                        <p:tgtEl>
                                          <p:spTgt spid="29">
                                            <p:txEl>
                                              <p:pRg st="2" end="2"/>
                                            </p:txEl>
                                          </p:spTgt>
                                        </p:tgtEl>
                                        <p:attrNameLst>
                                          <p:attrName>style.visibility</p:attrName>
                                        </p:attrNameLst>
                                      </p:cBhvr>
                                      <p:to>
                                        <p:strVal val="visible"/>
                                      </p:to>
                                    </p:set>
                                    <p:animEffect transition="in" filter="fade">
                                      <p:cBhvr>
                                        <p:cTn id="19" dur="1000"/>
                                        <p:tgtEl>
                                          <p:spTgt spid="29">
                                            <p:txEl>
                                              <p:pRg st="2" end="2"/>
                                            </p:txEl>
                                          </p:spTgt>
                                        </p:tgtEl>
                                      </p:cBhvr>
                                    </p:animEffect>
                                  </p:childTnLst>
                                </p:cTn>
                              </p:par>
                            </p:childTnLst>
                          </p:cTn>
                        </p:par>
                        <p:par>
                          <p:cTn id="20" fill="hold">
                            <p:stCondLst>
                              <p:cond delay="2900"/>
                            </p:stCondLst>
                            <p:childTnLst>
                              <p:par>
                                <p:cTn id="21" presetID="18" presetClass="entr" presetSubtype="12"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trips(downLeft)">
                                      <p:cBhvr>
                                        <p:cTn id="23" dur="500"/>
                                        <p:tgtEl>
                                          <p:spTgt spid="9"/>
                                        </p:tgtEl>
                                      </p:cBhvr>
                                    </p:animEffect>
                                  </p:childTnLst>
                                </p:cTn>
                              </p:par>
                            </p:childTnLst>
                          </p:cTn>
                        </p:par>
                        <p:par>
                          <p:cTn id="24" fill="hold">
                            <p:stCondLst>
                              <p:cond delay="34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p:cTn id="27" dur="5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29" dur="5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0">
                                            <p:txEl>
                                              <p:pRg st="0" end="0"/>
                                            </p:txEl>
                                          </p:spTgt>
                                        </p:tgtEl>
                                      </p:cBhvr>
                                    </p:animEffect>
                                  </p:childTnLst>
                                </p:cTn>
                              </p:par>
                            </p:childTnLst>
                          </p:cTn>
                        </p:par>
                        <p:par>
                          <p:cTn id="32" fill="hold">
                            <p:stCondLst>
                              <p:cond delay="4300"/>
                            </p:stCondLst>
                            <p:childTnLst>
                              <p:par>
                                <p:cTn id="33" presetID="10" presetClass="entr" presetSubtype="0" fill="hold" nodeType="after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Core in Hand </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SFIC </a:t>
            </a:r>
            <a:r>
              <a:rPr lang="en-SG" dirty="0" err="1"/>
              <a:t>Repinning</a:t>
            </a:r>
            <a:endParaRPr lang="en-SG" dirty="0"/>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SFIC Pin Extraction</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2234201"/>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Cheap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3D printed SFIC core repining tool developed by </a:t>
            </a:r>
            <a:r>
              <a:rPr lang="en-US" sz="1900"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redcatimaging</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Metal repining tools can cost over $100. This is a cheap and effective way to remove pins. You’ll need a hammer and a small piece of metal.</a:t>
            </a:r>
          </a:p>
          <a:p>
            <a:pPr>
              <a:lnSpc>
                <a:spcPts val="2400"/>
              </a:lnSpc>
            </a:pPr>
            <a:endPar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An STL is included in your course material.</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12" name="Picture 11">
            <a:extLst>
              <a:ext uri="{FF2B5EF4-FFF2-40B4-BE49-F238E27FC236}">
                <a16:creationId xmlns:a16="http://schemas.microsoft.com/office/drawing/2014/main" id="{59E2AD4E-200C-4049-972D-51747A0EA1F4}"/>
              </a:ext>
            </a:extLst>
          </p:cNvPr>
          <p:cNvPicPr>
            <a:picLocks noChangeAspect="1"/>
          </p:cNvPicPr>
          <p:nvPr/>
        </p:nvPicPr>
        <p:blipFill>
          <a:blip r:embed="rId3"/>
          <a:stretch>
            <a:fillRect/>
          </a:stretch>
        </p:blipFill>
        <p:spPr>
          <a:xfrm>
            <a:off x="7777435" y="2658748"/>
            <a:ext cx="8204105" cy="5250624"/>
          </a:xfrm>
          <a:prstGeom prst="rect">
            <a:avLst/>
          </a:prstGeom>
          <a:scene3d>
            <a:camera prst="orthographicFront"/>
            <a:lightRig rig="threePt" dir="t"/>
          </a:scene3d>
          <a:sp3d>
            <a:bevelT/>
          </a:sp3d>
        </p:spPr>
      </p:pic>
    </p:spTree>
    <p:extLst>
      <p:ext uri="{BB962C8B-B14F-4D97-AF65-F5344CB8AC3E}">
        <p14:creationId xmlns:p14="http://schemas.microsoft.com/office/powerpoint/2010/main" val="217775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13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2300"/>
                            </p:stCondLst>
                            <p:childTnLst>
                              <p:par>
                                <p:cTn id="17" presetID="10" presetClass="entr" presetSubtype="0" fill="hold" nodeType="afterEffect">
                                  <p:stCondLst>
                                    <p:cond delay="0"/>
                                  </p:stCondLst>
                                  <p:childTnLst>
                                    <p:set>
                                      <p:cBhvr>
                                        <p:cTn id="18" dur="1" fill="hold">
                                          <p:stCondLst>
                                            <p:cond delay="0"/>
                                          </p:stCondLst>
                                        </p:cTn>
                                        <p:tgtEl>
                                          <p:spTgt spid="29">
                                            <p:txEl>
                                              <p:pRg st="2" end="2"/>
                                            </p:txEl>
                                          </p:spTgt>
                                        </p:tgtEl>
                                        <p:attrNameLst>
                                          <p:attrName>style.visibility</p:attrName>
                                        </p:attrNameLst>
                                      </p:cBhvr>
                                      <p:to>
                                        <p:strVal val="visible"/>
                                      </p:to>
                                    </p:set>
                                    <p:animEffect transition="in" filter="fade">
                                      <p:cBhvr>
                                        <p:cTn id="19" dur="1000"/>
                                        <p:tgtEl>
                                          <p:spTgt spid="29">
                                            <p:txEl>
                                              <p:pRg st="2" end="2"/>
                                            </p:txEl>
                                          </p:spTgt>
                                        </p:tgtEl>
                                      </p:cBhvr>
                                    </p:animEffect>
                                  </p:childTnLst>
                                </p:cTn>
                              </p:par>
                            </p:childTnLst>
                          </p:cTn>
                        </p:par>
                        <p:par>
                          <p:cTn id="20" fill="hold">
                            <p:stCondLst>
                              <p:cond delay="3300"/>
                            </p:stCondLst>
                            <p:childTnLst>
                              <p:par>
                                <p:cTn id="21" presetID="18" presetClass="entr" presetSubtype="12"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trips(down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Decoding Pins</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Measuring Pins</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Pin Extraction</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17456" y="3344515"/>
            <a:ext cx="4896544" cy="677108"/>
          </a:xfrm>
          <a:prstGeom prst="rect">
            <a:avLst/>
          </a:prstGeom>
          <a:noFill/>
          <a:effectLst/>
        </p:spPr>
        <p:txBody>
          <a:bodyPr wrap="square" rtlCol="0">
            <a:spAutoFit/>
          </a:bodyPr>
          <a:lstStyle/>
          <a:p>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Hammer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out the pin caps and extract each of the pins from the core.</a:t>
            </a:r>
            <a:endParaRPr lang="en-US" sz="18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
        <p:nvSpPr>
          <p:cNvPr id="19" name="Text Placeholder 7">
            <a:extLst>
              <a:ext uri="{FF2B5EF4-FFF2-40B4-BE49-F238E27FC236}">
                <a16:creationId xmlns:a16="http://schemas.microsoft.com/office/drawing/2014/main" id="{EAFD06E7-5408-4A26-8795-FDCC5668B3F3}"/>
              </a:ext>
            </a:extLst>
          </p:cNvPr>
          <p:cNvSpPr txBox="1">
            <a:spLocks/>
          </p:cNvSpPr>
          <p:nvPr/>
        </p:nvSpPr>
        <p:spPr>
          <a:xfrm>
            <a:off x="1728552" y="4352999"/>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Measure</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0" name="TextBox 19">
            <a:extLst>
              <a:ext uri="{FF2B5EF4-FFF2-40B4-BE49-F238E27FC236}">
                <a16:creationId xmlns:a16="http://schemas.microsoft.com/office/drawing/2014/main" id="{374DF680-83CE-4525-BFA7-3F205954A098}"/>
              </a:ext>
            </a:extLst>
          </p:cNvPr>
          <p:cNvSpPr txBox="1"/>
          <p:nvPr/>
        </p:nvSpPr>
        <p:spPr>
          <a:xfrm>
            <a:off x="1829559" y="4960944"/>
            <a:ext cx="4896544" cy="387542"/>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Top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pin number 2 appears to be a “6B”</a:t>
            </a:r>
          </a:p>
        </p:txBody>
      </p:sp>
      <p:pic>
        <p:nvPicPr>
          <p:cNvPr id="18" name="Picture 17" descr="A picture containing device, indoor, toy, small&#10;&#10;Description automatically generated">
            <a:extLst>
              <a:ext uri="{FF2B5EF4-FFF2-40B4-BE49-F238E27FC236}">
                <a16:creationId xmlns:a16="http://schemas.microsoft.com/office/drawing/2014/main" id="{30FDEADE-896A-4CD5-959A-6ED65DD97C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070" r="11292" b="3"/>
          <a:stretch/>
        </p:blipFill>
        <p:spPr>
          <a:xfrm rot="5400000">
            <a:off x="12724643" y="2707389"/>
            <a:ext cx="4509151" cy="4999762"/>
          </a:xfrm>
          <a:prstGeom prst="rect">
            <a:avLst/>
          </a:prstGeom>
        </p:spPr>
      </p:pic>
      <p:pic>
        <p:nvPicPr>
          <p:cNvPr id="21" name="Picture 20" descr="A close up of a keyboard&#10;&#10;Description automatically generated">
            <a:extLst>
              <a:ext uri="{FF2B5EF4-FFF2-40B4-BE49-F238E27FC236}">
                <a16:creationId xmlns:a16="http://schemas.microsoft.com/office/drawing/2014/main" id="{416E9FC1-EAA7-4F62-8073-E64F337A5E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6016" b="2"/>
          <a:stretch/>
        </p:blipFill>
        <p:spPr>
          <a:xfrm>
            <a:off x="7140526" y="2955446"/>
            <a:ext cx="5049391" cy="4509151"/>
          </a:xfrm>
          <a:prstGeom prst="rect">
            <a:avLst/>
          </a:prstGeom>
        </p:spPr>
      </p:pic>
      <p:pic>
        <p:nvPicPr>
          <p:cNvPr id="4" name="Picture 3">
            <a:extLst>
              <a:ext uri="{FF2B5EF4-FFF2-40B4-BE49-F238E27FC236}">
                <a16:creationId xmlns:a16="http://schemas.microsoft.com/office/drawing/2014/main" id="{BF03E925-7DDB-46FB-BC2A-1EB047F82676}"/>
              </a:ext>
            </a:extLst>
          </p:cNvPr>
          <p:cNvPicPr>
            <a:picLocks noChangeAspect="1"/>
          </p:cNvPicPr>
          <p:nvPr/>
        </p:nvPicPr>
        <p:blipFill>
          <a:blip r:embed="rId5"/>
          <a:stretch>
            <a:fillRect/>
          </a:stretch>
        </p:blipFill>
        <p:spPr>
          <a:xfrm>
            <a:off x="12486992" y="2952694"/>
            <a:ext cx="1583716" cy="1958807"/>
          </a:xfrm>
          <a:prstGeom prst="rect">
            <a:avLst/>
          </a:prstGeom>
        </p:spPr>
      </p:pic>
      <p:pic>
        <p:nvPicPr>
          <p:cNvPr id="5" name="Picture 4">
            <a:extLst>
              <a:ext uri="{FF2B5EF4-FFF2-40B4-BE49-F238E27FC236}">
                <a16:creationId xmlns:a16="http://schemas.microsoft.com/office/drawing/2014/main" id="{33575B54-89C6-4304-9853-943035FE6F42}"/>
              </a:ext>
            </a:extLst>
          </p:cNvPr>
          <p:cNvPicPr>
            <a:picLocks noChangeAspect="1"/>
          </p:cNvPicPr>
          <p:nvPr/>
        </p:nvPicPr>
        <p:blipFill>
          <a:blip r:embed="rId6"/>
          <a:stretch>
            <a:fillRect/>
          </a:stretch>
        </p:blipFill>
        <p:spPr>
          <a:xfrm>
            <a:off x="12472603" y="6199918"/>
            <a:ext cx="3051720" cy="1261927"/>
          </a:xfrm>
          <a:prstGeom prst="rect">
            <a:avLst/>
          </a:prstGeom>
        </p:spPr>
      </p:pic>
    </p:spTree>
    <p:extLst>
      <p:ext uri="{BB962C8B-B14F-4D97-AF65-F5344CB8AC3E}">
        <p14:creationId xmlns:p14="http://schemas.microsoft.com/office/powerpoint/2010/main" val="324453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11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2100"/>
                            </p:stCondLst>
                            <p:childTnLst>
                              <p:par>
                                <p:cTn id="17" presetID="18" presetClass="entr" presetSubtype="12"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childTnLst>
                          </p:cTn>
                        </p:par>
                        <p:par>
                          <p:cTn id="20" fill="hold">
                            <p:stCondLst>
                              <p:cond delay="26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9">
                                            <p:txEl>
                                              <p:pRg st="0" end="0"/>
                                            </p:txEl>
                                          </p:spTgt>
                                        </p:tgtEl>
                                        <p:attrNameLst>
                                          <p:attrName>style.visibility</p:attrName>
                                        </p:attrNameLst>
                                      </p:cBhvr>
                                      <p:to>
                                        <p:strVal val="visible"/>
                                      </p:to>
                                    </p:set>
                                    <p:anim calcmode="lin" valueType="num">
                                      <p:cBhvr>
                                        <p:cTn id="23" dur="500" fill="hold"/>
                                        <p:tgtEl>
                                          <p:spTgt spid="1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9">
                                            <p:txEl>
                                              <p:pRg st="0" end="0"/>
                                            </p:txEl>
                                          </p:spTgt>
                                        </p:tgtEl>
                                        <p:attrNameLst>
                                          <p:attrName>ppt_y</p:attrName>
                                        </p:attrNameLst>
                                      </p:cBhvr>
                                      <p:tavLst>
                                        <p:tav tm="0">
                                          <p:val>
                                            <p:strVal val="#ppt_y"/>
                                          </p:val>
                                        </p:tav>
                                        <p:tav tm="100000">
                                          <p:val>
                                            <p:strVal val="#ppt_y"/>
                                          </p:val>
                                        </p:tav>
                                      </p:tavLst>
                                    </p:anim>
                                    <p:anim calcmode="lin" valueType="num">
                                      <p:cBhvr>
                                        <p:cTn id="25" dur="500" fill="hold"/>
                                        <p:tgtEl>
                                          <p:spTgt spid="1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9">
                                            <p:txEl>
                                              <p:pRg st="0" end="0"/>
                                            </p:txEl>
                                          </p:spTgt>
                                        </p:tgtEl>
                                      </p:cBhvr>
                                    </p:animEffect>
                                  </p:childTnLst>
                                </p:cTn>
                              </p:par>
                            </p:childTnLst>
                          </p:cTn>
                        </p:par>
                        <p:par>
                          <p:cTn id="28" fill="hold">
                            <p:stCondLst>
                              <p:cond delay="3400"/>
                            </p:stCondLst>
                            <p:childTnLst>
                              <p:par>
                                <p:cTn id="29" presetID="10" presetClass="entr" presetSubtype="0" fill="hold"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fade">
                                      <p:cBhvr>
                                        <p:cTn id="31" dur="10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1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Decoding Pins</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Using a decoding chart</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Decoding Chart</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17456" y="3344515"/>
            <a:ext cx="4896544" cy="1926425"/>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Useful </a:t>
            </a:r>
            <a:r>
              <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for attempting to decode a key intended to be used with a door. Better yet, useful to find the control key associated with a system.  If an attacker can get a core in hand then they can decode a key which should open every door in that system.</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11" name="Content Placeholder 3">
            <a:extLst>
              <a:ext uri="{FF2B5EF4-FFF2-40B4-BE49-F238E27FC236}">
                <a16:creationId xmlns:a16="http://schemas.microsoft.com/office/drawing/2014/main" id="{AD18D683-E032-4BD6-A714-1580B6EAADC2}"/>
              </a:ext>
            </a:extLst>
          </p:cNvPr>
          <p:cNvPicPr>
            <a:picLocks noChangeAspect="1"/>
          </p:cNvPicPr>
          <p:nvPr/>
        </p:nvPicPr>
        <p:blipFill>
          <a:blip r:embed="rId3"/>
          <a:stretch>
            <a:fillRect/>
          </a:stretch>
        </p:blipFill>
        <p:spPr>
          <a:xfrm>
            <a:off x="10081691" y="586709"/>
            <a:ext cx="5644659" cy="8456423"/>
          </a:xfrm>
          <a:prstGeom prst="rect">
            <a:avLst/>
          </a:prstGeom>
          <a:effectLst/>
          <a:scene3d>
            <a:camera prst="orthographicFront"/>
            <a:lightRig rig="threePt" dir="t"/>
          </a:scene3d>
          <a:sp3d>
            <a:bevelT/>
          </a:sp3d>
        </p:spPr>
      </p:pic>
      <p:sp>
        <p:nvSpPr>
          <p:cNvPr id="14" name="Text Placeholder 7">
            <a:extLst>
              <a:ext uri="{FF2B5EF4-FFF2-40B4-BE49-F238E27FC236}">
                <a16:creationId xmlns:a16="http://schemas.microsoft.com/office/drawing/2014/main" id="{471234CB-F0E5-493C-843E-A6B3F3C864AF}"/>
              </a:ext>
            </a:extLst>
          </p:cNvPr>
          <p:cNvSpPr txBox="1">
            <a:spLocks/>
          </p:cNvSpPr>
          <p:nvPr/>
        </p:nvSpPr>
        <p:spPr>
          <a:xfrm>
            <a:off x="1690860" y="5433119"/>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Pull it all together</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17" name="TextBox 16">
            <a:extLst>
              <a:ext uri="{FF2B5EF4-FFF2-40B4-BE49-F238E27FC236}">
                <a16:creationId xmlns:a16="http://schemas.microsoft.com/office/drawing/2014/main" id="{E893265F-6BAB-4289-A2BA-689D43BF77C6}"/>
              </a:ext>
            </a:extLst>
          </p:cNvPr>
          <p:cNvSpPr txBox="1"/>
          <p:nvPr/>
        </p:nvSpPr>
        <p:spPr>
          <a:xfrm>
            <a:off x="1763291" y="5941300"/>
            <a:ext cx="4896544" cy="695319"/>
          </a:xfrm>
          <a:prstGeom prst="rect">
            <a:avLst/>
          </a:prstGeom>
          <a:noFill/>
          <a:effectLst/>
        </p:spPr>
        <p:txBody>
          <a:bodyPr wrap="square" rtlCol="0">
            <a:spAutoFit/>
          </a:bodyPr>
          <a:lstStyle/>
          <a:p>
            <a:pPr>
              <a:lnSpc>
                <a:spcPts val="2400"/>
              </a:lnSpc>
            </a:pPr>
            <a:r>
              <a:rPr lang="en-US"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To decode </a:t>
            </a:r>
            <a:r>
              <a:rPr lang="en-US" sz="1900" dirty="0">
                <a:solidFill>
                  <a:srgbClr val="646464"/>
                </a:solidFill>
                <a:effectLst>
                  <a:outerShdw dist="38100" dir="2700000" algn="tl" rotWithShape="0">
                    <a:schemeClr val="bg1">
                      <a:alpha val="40000"/>
                    </a:schemeClr>
                  </a:outerShdw>
                </a:effectLst>
                <a:latin typeface="Calibri" pitchFamily="34" charset="0"/>
                <a:cs typeface="Calibri" pitchFamily="34" charset="0"/>
              </a:rPr>
              <a:t>subtract 13 from the length to receive your final control </a:t>
            </a:r>
            <a:r>
              <a:rPr lang="en-US" sz="1900"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bitting</a:t>
            </a:r>
            <a:r>
              <a:rPr lang="en-US" sz="1900" dirty="0">
                <a:solidFill>
                  <a:srgbClr val="646464"/>
                </a:solidFill>
                <a:effectLst>
                  <a:outerShdw dist="38100" dir="2700000" algn="tl" rotWithShape="0">
                    <a:schemeClr val="bg1">
                      <a:alpha val="40000"/>
                    </a:schemeClr>
                  </a:outerShdw>
                </a:effectLst>
                <a:latin typeface="Calibri" pitchFamily="34" charset="0"/>
                <a:cs typeface="Calibri" pitchFamily="34" charset="0"/>
              </a:rPr>
              <a:t>. </a:t>
            </a:r>
            <a:endParaRPr lang="en-US"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Tree>
    <p:extLst>
      <p:ext uri="{BB962C8B-B14F-4D97-AF65-F5344CB8AC3E}">
        <p14:creationId xmlns:p14="http://schemas.microsoft.com/office/powerpoint/2010/main" val="175364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11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2100"/>
                            </p:stCondLst>
                            <p:childTnLst>
                              <p:par>
                                <p:cTn id="17" presetID="18" presetClass="entr" presetSubtype="12"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childTnLst>
                          </p:cTn>
                        </p:par>
                        <p:par>
                          <p:cTn id="20" fill="hold">
                            <p:stCondLst>
                              <p:cond delay="26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xEl>
                                              <p:pRg st="0" end="0"/>
                                            </p:txEl>
                                          </p:spTgt>
                                        </p:tgtEl>
                                        <p:attrNameLst>
                                          <p:attrName>style.visibility</p:attrName>
                                        </p:attrNameLst>
                                      </p:cBhvr>
                                      <p:to>
                                        <p:strVal val="visible"/>
                                      </p:to>
                                    </p:set>
                                    <p:anim calcmode="lin" valueType="num">
                                      <p:cBhvr>
                                        <p:cTn id="23" dur="500" fill="hold"/>
                                        <p:tgtEl>
                                          <p:spTgt spid="1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xEl>
                                              <p:pRg st="0" end="0"/>
                                            </p:txEl>
                                          </p:spTgt>
                                        </p:tgtEl>
                                        <p:attrNameLst>
                                          <p:attrName>ppt_y</p:attrName>
                                        </p:attrNameLst>
                                      </p:cBhvr>
                                      <p:tavLst>
                                        <p:tav tm="0">
                                          <p:val>
                                            <p:strVal val="#ppt_y"/>
                                          </p:val>
                                        </p:tav>
                                        <p:tav tm="100000">
                                          <p:val>
                                            <p:strVal val="#ppt_y"/>
                                          </p:val>
                                        </p:tav>
                                      </p:tavLst>
                                    </p:anim>
                                    <p:anim calcmode="lin" valueType="num">
                                      <p:cBhvr>
                                        <p:cTn id="25" dur="500" fill="hold"/>
                                        <p:tgtEl>
                                          <p:spTgt spid="1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xEl>
                                              <p:pRg st="0" end="0"/>
                                            </p:txEl>
                                          </p:spTgt>
                                        </p:tgtEl>
                                      </p:cBhvr>
                                    </p:animEffect>
                                  </p:childTnLst>
                                </p:cTn>
                              </p:par>
                            </p:childTnLst>
                          </p:cTn>
                        </p:par>
                        <p:par>
                          <p:cTn id="28" fill="hold">
                            <p:stCondLst>
                              <p:cond delay="3900"/>
                            </p:stCondLst>
                            <p:childTnLst>
                              <p:par>
                                <p:cTn id="29" presetID="10"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Whoami</a:t>
            </a:r>
            <a:endParaRPr lang="en-SG" dirty="0">
              <a:solidFill>
                <a:srgbClr val="B32121"/>
              </a:solidFill>
            </a:endParaRPr>
          </a:p>
        </p:txBody>
      </p:sp>
      <p:sp>
        <p:nvSpPr>
          <p:cNvPr id="8" name="Text Placeholder 7"/>
          <p:cNvSpPr>
            <a:spLocks noGrp="1"/>
          </p:cNvSpPr>
          <p:nvPr>
            <p:ph type="body" sz="quarter" idx="4294967295"/>
          </p:nvPr>
        </p:nvSpPr>
        <p:spPr>
          <a:xfrm>
            <a:off x="11521428" y="2841203"/>
            <a:ext cx="5040983" cy="647700"/>
          </a:xfrm>
          <a:effectLst/>
        </p:spPr>
        <p:txBody>
          <a:bodyPr>
            <a:noAutofit/>
          </a:bodyPr>
          <a:lstStyle/>
          <a:p>
            <a:pPr>
              <a:buNone/>
            </a:pPr>
            <a:r>
              <a:rPr lang="en-US" sz="3600" dirty="0">
                <a:solidFill>
                  <a:srgbClr val="B32121"/>
                </a:solidFill>
                <a:effectLst>
                  <a:outerShdw dist="25400" dir="2700000" algn="tl" rotWithShape="0">
                    <a:schemeClr val="bg1">
                      <a:alpha val="40000"/>
                    </a:schemeClr>
                  </a:outerShdw>
                </a:effectLst>
                <a:latin typeface="+mj-lt"/>
              </a:rPr>
              <a:t>Austin Marck</a:t>
            </a:r>
            <a:endParaRPr lang="en-SG" sz="3600" dirty="0">
              <a:solidFill>
                <a:srgbClr val="B32121"/>
              </a:solidFill>
              <a:effectLst>
                <a:outerShdw dist="25400" dir="2700000" algn="tl" rotWithShape="0">
                  <a:schemeClr val="bg1">
                    <a:alpha val="40000"/>
                  </a:schemeClr>
                </a:outerShdw>
              </a:effectLst>
              <a:latin typeface="+mj-lt"/>
            </a:endParaRPr>
          </a:p>
        </p:txBody>
      </p:sp>
      <p:pic>
        <p:nvPicPr>
          <p:cNvPr id="9" name="Picture 8" descr="slide5_divider.png"/>
          <p:cNvPicPr>
            <a:picLocks noChangeAspect="1"/>
          </p:cNvPicPr>
          <p:nvPr/>
        </p:nvPicPr>
        <p:blipFill>
          <a:blip r:embed="rId2" cstate="print"/>
          <a:stretch>
            <a:fillRect/>
          </a:stretch>
        </p:blipFill>
        <p:spPr>
          <a:xfrm>
            <a:off x="11017795" y="2840831"/>
            <a:ext cx="95250" cy="5038725"/>
          </a:xfrm>
          <a:prstGeom prst="rect">
            <a:avLst/>
          </a:prstGeom>
        </p:spPr>
      </p:pic>
      <p:pic>
        <p:nvPicPr>
          <p:cNvPr id="10" name="Picture 9" descr="slide12_address.png"/>
          <p:cNvPicPr>
            <a:picLocks noChangeAspect="1"/>
          </p:cNvPicPr>
          <p:nvPr/>
        </p:nvPicPr>
        <p:blipFill>
          <a:blip r:embed="rId3" cstate="print"/>
          <a:stretch>
            <a:fillRect/>
          </a:stretch>
        </p:blipFill>
        <p:spPr>
          <a:xfrm>
            <a:off x="11665867" y="3632919"/>
            <a:ext cx="419100" cy="419100"/>
          </a:xfrm>
          <a:prstGeom prst="rect">
            <a:avLst/>
          </a:prstGeom>
        </p:spPr>
      </p:pic>
      <p:pic>
        <p:nvPicPr>
          <p:cNvPr id="12" name="Picture 11" descr="slide12_email.png"/>
          <p:cNvPicPr>
            <a:picLocks noChangeAspect="1"/>
          </p:cNvPicPr>
          <p:nvPr/>
        </p:nvPicPr>
        <p:blipFill>
          <a:blip r:embed="rId4" cstate="print"/>
          <a:stretch>
            <a:fillRect/>
          </a:stretch>
        </p:blipFill>
        <p:spPr>
          <a:xfrm>
            <a:off x="11665867" y="4109913"/>
            <a:ext cx="419100" cy="419100"/>
          </a:xfrm>
          <a:prstGeom prst="rect">
            <a:avLst/>
          </a:prstGeom>
        </p:spPr>
      </p:pic>
      <p:pic>
        <p:nvPicPr>
          <p:cNvPr id="15" name="Picture 14" descr="slide12_twitter.png"/>
          <p:cNvPicPr>
            <a:picLocks noChangeAspect="1"/>
          </p:cNvPicPr>
          <p:nvPr/>
        </p:nvPicPr>
        <p:blipFill>
          <a:blip r:embed="rId5" cstate="print"/>
          <a:stretch>
            <a:fillRect/>
          </a:stretch>
        </p:blipFill>
        <p:spPr>
          <a:xfrm>
            <a:off x="11680154" y="5017033"/>
            <a:ext cx="390525" cy="400050"/>
          </a:xfrm>
          <a:prstGeom prst="rect">
            <a:avLst/>
          </a:prstGeom>
        </p:spPr>
      </p:pic>
      <p:pic>
        <p:nvPicPr>
          <p:cNvPr id="16" name="Picture 15" descr="slide12_website.png"/>
          <p:cNvPicPr>
            <a:picLocks noChangeAspect="1"/>
          </p:cNvPicPr>
          <p:nvPr/>
        </p:nvPicPr>
        <p:blipFill>
          <a:blip r:embed="rId6" cstate="print"/>
          <a:stretch>
            <a:fillRect/>
          </a:stretch>
        </p:blipFill>
        <p:spPr>
          <a:xfrm>
            <a:off x="11665867" y="4563473"/>
            <a:ext cx="419100" cy="419100"/>
          </a:xfrm>
          <a:prstGeom prst="rect">
            <a:avLst/>
          </a:prstGeom>
        </p:spPr>
      </p:pic>
      <p:sp>
        <p:nvSpPr>
          <p:cNvPr id="17" name="Text Placeholder 7"/>
          <p:cNvSpPr txBox="1">
            <a:spLocks/>
          </p:cNvSpPr>
          <p:nvPr/>
        </p:nvSpPr>
        <p:spPr>
          <a:xfrm>
            <a:off x="12098338" y="3560911"/>
            <a:ext cx="5040983" cy="1440160"/>
          </a:xfrm>
          <a:prstGeom prst="rect">
            <a:avLst/>
          </a:prstGeom>
          <a:effectLst>
            <a:outerShdw dist="25400" dir="5400000" algn="t" rotWithShape="0">
              <a:schemeClr val="bg1">
                <a:alpha val="40000"/>
              </a:schemeClr>
            </a:outerShdw>
          </a:effectLst>
        </p:spPr>
        <p:txBody>
          <a:bodyPr vert="horz" lIns="182917" tIns="91458" rIns="182917" bIns="91458" rtlCol="0">
            <a:normAutofit/>
          </a:bodyPr>
          <a:lstStyle/>
          <a:p>
            <a:pPr marL="685937" lvl="0" indent="-685937">
              <a:spcBef>
                <a:spcPct val="20000"/>
              </a:spcBef>
            </a:pPr>
            <a:endParaRPr kumimoji="0" lang="en-SG" sz="1900" b="0" i="0" u="none" strike="noStrike" kern="1200" cap="none" spc="0" normalizeH="0" baseline="0" noProof="0" dirty="0">
              <a:ln>
                <a:noFill/>
              </a:ln>
              <a:solidFill>
                <a:srgbClr val="818181"/>
              </a:solidFill>
              <a:effectLst/>
              <a:uLnTx/>
              <a:uFillTx/>
              <a:latin typeface="Calibri" pitchFamily="34" charset="0"/>
              <a:cs typeface="Calibri" pitchFamily="34" charset="0"/>
            </a:endParaRPr>
          </a:p>
        </p:txBody>
      </p:sp>
      <p:sp>
        <p:nvSpPr>
          <p:cNvPr id="19" name="Text Placeholder 7"/>
          <p:cNvSpPr txBox="1">
            <a:spLocks/>
          </p:cNvSpPr>
          <p:nvPr/>
        </p:nvSpPr>
        <p:spPr>
          <a:xfrm>
            <a:off x="12056390" y="4064967"/>
            <a:ext cx="5040983"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lang="en-US" sz="1900" dirty="0">
                <a:solidFill>
                  <a:srgbClr val="B32121"/>
                </a:solidFill>
                <a:latin typeface="Calibri" pitchFamily="34" charset="0"/>
                <a:cs typeface="Calibri" pitchFamily="34" charset="0"/>
              </a:rPr>
              <a:t>amarck</a:t>
            </a:r>
            <a:r>
              <a:rPr lang="en-US" sz="1900" dirty="0">
                <a:solidFill>
                  <a:srgbClr val="818181"/>
                </a:solidFill>
                <a:latin typeface="Calibri" pitchFamily="34" charset="0"/>
                <a:cs typeface="Calibri" pitchFamily="34" charset="0"/>
              </a:rPr>
              <a:t>@amarck.com</a:t>
            </a:r>
            <a:endParaRPr kumimoji="0" lang="en-SG" sz="1900" b="0" i="0" u="none" strike="noStrike" kern="1200" cap="none" spc="0" normalizeH="0" baseline="0" noProof="0" dirty="0">
              <a:ln>
                <a:noFill/>
              </a:ln>
              <a:solidFill>
                <a:srgbClr val="818181"/>
              </a:solidFill>
              <a:effectLst/>
              <a:uLnTx/>
              <a:uFillTx/>
              <a:latin typeface="Calibri" pitchFamily="34" charset="0"/>
              <a:cs typeface="Calibri" pitchFamily="34" charset="0"/>
            </a:endParaRPr>
          </a:p>
        </p:txBody>
      </p:sp>
      <p:sp>
        <p:nvSpPr>
          <p:cNvPr id="20" name="Text Placeholder 7"/>
          <p:cNvSpPr txBox="1">
            <a:spLocks/>
          </p:cNvSpPr>
          <p:nvPr/>
        </p:nvSpPr>
        <p:spPr>
          <a:xfrm>
            <a:off x="12056389" y="4530763"/>
            <a:ext cx="5040983"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lang="en-US" sz="1900" dirty="0">
                <a:solidFill>
                  <a:srgbClr val="818181"/>
                </a:solidFill>
                <a:latin typeface="Calibri" pitchFamily="34" charset="0"/>
                <a:cs typeface="Calibri" pitchFamily="34" charset="0"/>
              </a:rPr>
              <a:t>http://www.</a:t>
            </a:r>
            <a:r>
              <a:rPr lang="en-US" sz="1900" dirty="0">
                <a:solidFill>
                  <a:srgbClr val="B32121"/>
                </a:solidFill>
                <a:latin typeface="Calibri" pitchFamily="34" charset="0"/>
                <a:cs typeface="Calibri" pitchFamily="34" charset="0"/>
              </a:rPr>
              <a:t>amarck</a:t>
            </a:r>
            <a:r>
              <a:rPr lang="en-US" sz="1900" dirty="0">
                <a:solidFill>
                  <a:srgbClr val="818181"/>
                </a:solidFill>
                <a:latin typeface="Calibri" pitchFamily="34" charset="0"/>
                <a:cs typeface="Calibri" pitchFamily="34" charset="0"/>
              </a:rPr>
              <a:t>.com</a:t>
            </a:r>
            <a:endParaRPr kumimoji="0" lang="en-SG" sz="1900" b="0" i="0" u="none" strike="noStrike" kern="1200" cap="none" spc="0" normalizeH="0" baseline="0" noProof="0" dirty="0">
              <a:ln>
                <a:noFill/>
              </a:ln>
              <a:solidFill>
                <a:srgbClr val="818181"/>
              </a:solidFill>
              <a:effectLst/>
              <a:uLnTx/>
              <a:uFillTx/>
              <a:latin typeface="Calibri" pitchFamily="34" charset="0"/>
              <a:cs typeface="Calibri" pitchFamily="34" charset="0"/>
            </a:endParaRPr>
          </a:p>
        </p:txBody>
      </p:sp>
      <p:sp>
        <p:nvSpPr>
          <p:cNvPr id="22" name="Text Placeholder 7"/>
          <p:cNvSpPr txBox="1">
            <a:spLocks/>
          </p:cNvSpPr>
          <p:nvPr/>
        </p:nvSpPr>
        <p:spPr>
          <a:xfrm>
            <a:off x="12038600" y="5000731"/>
            <a:ext cx="5040983"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lang="en-US" sz="1900" dirty="0">
                <a:solidFill>
                  <a:srgbClr val="818181"/>
                </a:solidFill>
                <a:latin typeface="Calibri" pitchFamily="34" charset="0"/>
                <a:cs typeface="Calibri" pitchFamily="34" charset="0"/>
              </a:rPr>
              <a:t>Twitter.com/</a:t>
            </a:r>
            <a:r>
              <a:rPr lang="en-US" sz="1900" dirty="0" err="1">
                <a:solidFill>
                  <a:srgbClr val="B32121"/>
                </a:solidFill>
                <a:latin typeface="Calibri" pitchFamily="34" charset="0"/>
                <a:cs typeface="Calibri" pitchFamily="34" charset="0"/>
              </a:rPr>
              <a:t>icryo</a:t>
            </a:r>
            <a:endParaRPr kumimoji="0" lang="en-SG" sz="1900" b="0" i="0" u="none" strike="noStrike" kern="1200" cap="none" spc="0" normalizeH="0" baseline="0" noProof="0" dirty="0">
              <a:ln>
                <a:noFill/>
              </a:ln>
              <a:solidFill>
                <a:srgbClr val="B32121"/>
              </a:solidFill>
              <a:effectLst/>
              <a:uLnTx/>
              <a:uFillTx/>
              <a:latin typeface="Calibri" pitchFamily="34" charset="0"/>
              <a:cs typeface="Calibri" pitchFamily="34" charset="0"/>
            </a:endParaRPr>
          </a:p>
        </p:txBody>
      </p:sp>
      <p:sp>
        <p:nvSpPr>
          <p:cNvPr id="23" name="Text Placeholder 7">
            <a:extLst>
              <a:ext uri="{FF2B5EF4-FFF2-40B4-BE49-F238E27FC236}">
                <a16:creationId xmlns:a16="http://schemas.microsoft.com/office/drawing/2014/main" id="{E3F14CBF-FE73-49E9-859B-CF0A36C70819}"/>
              </a:ext>
            </a:extLst>
          </p:cNvPr>
          <p:cNvSpPr txBox="1">
            <a:spLocks/>
          </p:cNvSpPr>
          <p:nvPr/>
        </p:nvSpPr>
        <p:spPr>
          <a:xfrm>
            <a:off x="12038600" y="5442028"/>
            <a:ext cx="5040983"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lang="en-US" sz="1900" dirty="0">
                <a:solidFill>
                  <a:srgbClr val="818181"/>
                </a:solidFill>
                <a:latin typeface="Calibri" pitchFamily="34" charset="0"/>
                <a:cs typeface="Calibri" pitchFamily="34" charset="0"/>
              </a:rPr>
              <a:t>Hackthebox.eu/profile/</a:t>
            </a:r>
            <a:r>
              <a:rPr lang="en-US" sz="1900" dirty="0">
                <a:solidFill>
                  <a:srgbClr val="B32121"/>
                </a:solidFill>
                <a:latin typeface="Calibri" pitchFamily="34" charset="0"/>
                <a:cs typeface="Calibri" pitchFamily="34" charset="0"/>
              </a:rPr>
              <a:t>23771</a:t>
            </a:r>
            <a:endParaRPr kumimoji="0" lang="en-SG" sz="1900" b="0" i="0" u="none" strike="noStrike" kern="1200" cap="none" spc="0" normalizeH="0" baseline="0" noProof="0" dirty="0">
              <a:ln>
                <a:noFill/>
              </a:ln>
              <a:solidFill>
                <a:srgbClr val="B32121"/>
              </a:solidFill>
              <a:effectLst/>
              <a:uLnTx/>
              <a:uFillTx/>
              <a:latin typeface="Calibri" pitchFamily="34" charset="0"/>
              <a:cs typeface="Calibri" pitchFamily="34" charset="0"/>
            </a:endParaRPr>
          </a:p>
        </p:txBody>
      </p:sp>
      <p:pic>
        <p:nvPicPr>
          <p:cNvPr id="4" name="Picture 3">
            <a:extLst>
              <a:ext uri="{FF2B5EF4-FFF2-40B4-BE49-F238E27FC236}">
                <a16:creationId xmlns:a16="http://schemas.microsoft.com/office/drawing/2014/main" id="{E2395E88-FA4F-46C1-B4B6-5ACABB0ED0D1}"/>
              </a:ext>
            </a:extLst>
          </p:cNvPr>
          <p:cNvPicPr>
            <a:picLocks noChangeAspect="1"/>
          </p:cNvPicPr>
          <p:nvPr/>
        </p:nvPicPr>
        <p:blipFill>
          <a:blip r:embed="rId7"/>
          <a:stretch>
            <a:fillRect/>
          </a:stretch>
        </p:blipFill>
        <p:spPr>
          <a:xfrm>
            <a:off x="11665867" y="5522946"/>
            <a:ext cx="380482" cy="342221"/>
          </a:xfrm>
          <a:prstGeom prst="rect">
            <a:avLst/>
          </a:prstGeom>
        </p:spPr>
      </p:pic>
      <p:pic>
        <p:nvPicPr>
          <p:cNvPr id="11" name="Picture 10" descr="A picture containing man, woman, young, table&#10;&#10;Description automatically generated">
            <a:extLst>
              <a:ext uri="{FF2B5EF4-FFF2-40B4-BE49-F238E27FC236}">
                <a16:creationId xmlns:a16="http://schemas.microsoft.com/office/drawing/2014/main" id="{4312868D-CDCF-412C-887A-BC24262230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1680757" y="2840830"/>
            <a:ext cx="6144685" cy="4608513"/>
          </a:xfrm>
          <a:prstGeom prst="rect">
            <a:avLst/>
          </a:prstGeom>
        </p:spPr>
      </p:pic>
      <p:sp>
        <p:nvSpPr>
          <p:cNvPr id="27" name="Text Placeholder 7">
            <a:extLst>
              <a:ext uri="{FF2B5EF4-FFF2-40B4-BE49-F238E27FC236}">
                <a16:creationId xmlns:a16="http://schemas.microsoft.com/office/drawing/2014/main" id="{AD1502B0-1051-47CF-A57A-D39E3CFEF2FC}"/>
              </a:ext>
            </a:extLst>
          </p:cNvPr>
          <p:cNvSpPr txBox="1">
            <a:spLocks/>
          </p:cNvSpPr>
          <p:nvPr/>
        </p:nvSpPr>
        <p:spPr>
          <a:xfrm>
            <a:off x="12038599" y="3639945"/>
            <a:ext cx="5040983" cy="504056"/>
          </a:xfrm>
          <a:prstGeom prst="rect">
            <a:avLst/>
          </a:prstGeom>
          <a:effectLst>
            <a:outerShdw dist="25400" dir="5400000" algn="t" rotWithShape="0">
              <a:schemeClr val="bg1">
                <a:alpha val="40000"/>
              </a:schemeClr>
            </a:outerShdw>
          </a:effectLst>
        </p:spPr>
        <p:txBody>
          <a:bodyPr vert="horz" lIns="182917" tIns="91458" rIns="182917" bIns="91458" rtlCol="0">
            <a:noAutofit/>
          </a:bodyPr>
          <a:lstStyle/>
          <a:p>
            <a:pPr marL="685937" lvl="0" indent="-685937">
              <a:spcBef>
                <a:spcPct val="20000"/>
              </a:spcBef>
            </a:pPr>
            <a:r>
              <a:rPr lang="en-US" sz="1900" dirty="0">
                <a:solidFill>
                  <a:srgbClr val="818181"/>
                </a:solidFill>
                <a:latin typeface="Calibri" pitchFamily="34" charset="0"/>
                <a:cs typeface="Calibri" pitchFamily="34" charset="0"/>
              </a:rPr>
              <a:t>Security Enthusiast</a:t>
            </a:r>
            <a:endParaRPr kumimoji="0" lang="en-SG" sz="1900" b="0" i="0" u="none" strike="noStrike" kern="1200" cap="none" spc="0" normalizeH="0" baseline="0" noProof="0" dirty="0">
              <a:ln>
                <a:noFill/>
              </a:ln>
              <a:solidFill>
                <a:srgbClr val="818181"/>
              </a:solidFill>
              <a:effectLst/>
              <a:uLnTx/>
              <a:uFillTx/>
              <a:latin typeface="Calibri" pitchFamily="34" charset="0"/>
              <a:cs typeface="Calibri" pitchFamily="34" charset="0"/>
            </a:endParaRPr>
          </a:p>
        </p:txBody>
      </p:sp>
      <p:sp>
        <p:nvSpPr>
          <p:cNvPr id="28" name="TextBox 27">
            <a:extLst>
              <a:ext uri="{FF2B5EF4-FFF2-40B4-BE49-F238E27FC236}">
                <a16:creationId xmlns:a16="http://schemas.microsoft.com/office/drawing/2014/main" id="{40F02034-2722-4F3A-8540-C7E4EE345D2C}"/>
              </a:ext>
            </a:extLst>
          </p:cNvPr>
          <p:cNvSpPr txBox="1"/>
          <p:nvPr/>
        </p:nvSpPr>
        <p:spPr>
          <a:xfrm>
            <a:off x="11522697" y="7379557"/>
            <a:ext cx="5616624" cy="400110"/>
          </a:xfrm>
          <a:prstGeom prst="rect">
            <a:avLst/>
          </a:prstGeom>
          <a:noFill/>
          <a:effectLst/>
        </p:spPr>
        <p:txBody>
          <a:bodyPr wrap="square" rtlCol="0">
            <a:spAutoFit/>
          </a:bodyPr>
          <a:lstStyle/>
          <a:p>
            <a:r>
              <a:rPr lang="en-US" sz="2000" dirty="0">
                <a:solidFill>
                  <a:schemeClr val="tx1">
                    <a:lumMod val="65000"/>
                    <a:lumOff val="35000"/>
                  </a:schemeClr>
                </a:solidFill>
              </a:rPr>
              <a:t>*Not a locksmith*</a:t>
            </a:r>
          </a:p>
        </p:txBody>
      </p:sp>
      <p:sp>
        <p:nvSpPr>
          <p:cNvPr id="30" name="Rectangle 29">
            <a:extLst>
              <a:ext uri="{FF2B5EF4-FFF2-40B4-BE49-F238E27FC236}">
                <a16:creationId xmlns:a16="http://schemas.microsoft.com/office/drawing/2014/main" id="{9F3B3CAF-A9E8-4693-AAE0-BC22F7EC68F6}"/>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BC68638-1CC0-4D33-9705-ED23AB203C49}"/>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 AND ANSWER </a:t>
            </a:r>
            <a:r>
              <a:rPr lang="en-US" dirty="0">
                <a:solidFill>
                  <a:srgbClr val="B32121"/>
                </a:solidFill>
              </a:rPr>
              <a:t>SESSION</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YOU ARE NOW FREE TO ASK ANY QUESTIONS</a:t>
            </a:r>
          </a:p>
        </p:txBody>
      </p:sp>
      <p:sp>
        <p:nvSpPr>
          <p:cNvPr id="5" name="TextBox 4"/>
          <p:cNvSpPr txBox="1"/>
          <p:nvPr/>
        </p:nvSpPr>
        <p:spPr>
          <a:xfrm>
            <a:off x="576635" y="648929"/>
            <a:ext cx="17065896" cy="9248686"/>
          </a:xfrm>
          <a:prstGeom prst="rect">
            <a:avLst/>
          </a:prstGeom>
          <a:noFill/>
        </p:spPr>
        <p:txBody>
          <a:bodyPr wrap="square" rtlCol="0">
            <a:spAutoFit/>
          </a:bodyPr>
          <a:lstStyle/>
          <a:p>
            <a:r>
              <a:rPr lang="en-US" sz="59500" dirty="0">
                <a:solidFill>
                  <a:srgbClr val="404040"/>
                </a:solidFill>
                <a:latin typeface="+mj-lt"/>
              </a:rPr>
              <a:t>Q &amp;A</a:t>
            </a:r>
            <a:endParaRPr lang="en-SG" sz="59500" dirty="0">
              <a:solidFill>
                <a:srgbClr val="404040"/>
              </a:solidFill>
              <a:latin typeface="+mj-lt"/>
            </a:endParaRPr>
          </a:p>
        </p:txBody>
      </p:sp>
      <p:sp>
        <p:nvSpPr>
          <p:cNvPr id="7" name="Rectangle 6">
            <a:extLst>
              <a:ext uri="{FF2B5EF4-FFF2-40B4-BE49-F238E27FC236}">
                <a16:creationId xmlns:a16="http://schemas.microsoft.com/office/drawing/2014/main" id="{E912AA9E-D217-4EBF-9696-8EF15B54122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CB3172-C7DA-4780-B0F8-D13503BFE7BC}"/>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24907" y="3200871"/>
            <a:ext cx="12385376" cy="3920094"/>
          </a:xfrm>
          <a:prstGeom prst="rect">
            <a:avLst/>
          </a:prstGeom>
          <a:noFill/>
        </p:spPr>
        <p:txBody>
          <a:bodyPr wrap="square" rtlCol="0">
            <a:noAutofit/>
          </a:bodyPr>
          <a:lstStyle/>
          <a:p>
            <a:pPr algn="ctr">
              <a:lnSpc>
                <a:spcPts val="17000"/>
              </a:lnSpc>
            </a:pPr>
            <a:r>
              <a:rPr lang="en-US" sz="21000" dirty="0">
                <a:solidFill>
                  <a:srgbClr val="404040"/>
                </a:solidFill>
                <a:latin typeface="+mj-lt"/>
              </a:rPr>
              <a:t>THANK YOU FOR COMING</a:t>
            </a:r>
            <a:endParaRPr lang="en-SG" sz="21000" dirty="0">
              <a:solidFill>
                <a:srgbClr val="40404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C703845-805D-496A-A15B-2B3F4FD9FFBC}"/>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US" dirty="0"/>
              <a:t>ANTHOLOGY</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Keystone to the Kingdom</a:t>
            </a:r>
          </a:p>
        </p:txBody>
      </p:sp>
      <p:sp>
        <p:nvSpPr>
          <p:cNvPr id="8" name="Text Placeholder 7"/>
          <p:cNvSpPr>
            <a:spLocks noGrp="1"/>
          </p:cNvSpPr>
          <p:nvPr>
            <p:ph type="body" sz="quarter" idx="4294967295"/>
          </p:nvPr>
        </p:nvSpPr>
        <p:spPr>
          <a:xfrm>
            <a:off x="7921625" y="2523763"/>
            <a:ext cx="7561263" cy="647700"/>
          </a:xfrm>
          <a:effectLst/>
        </p:spPr>
        <p:txBody>
          <a:bodyPr>
            <a:normAutofit fontScale="55000" lnSpcReduction="20000"/>
          </a:bodyPr>
          <a:lstStyle/>
          <a:p>
            <a:pPr>
              <a:buNone/>
            </a:pPr>
            <a:r>
              <a:rPr lang="en-US" dirty="0">
                <a:solidFill>
                  <a:srgbClr val="B32121"/>
                </a:solidFill>
                <a:effectLst>
                  <a:outerShdw blurRad="50800" dist="25400" dir="2700000" algn="tl" rotWithShape="0">
                    <a:schemeClr val="bg1">
                      <a:alpha val="40000"/>
                    </a:schemeClr>
                  </a:outerShdw>
                </a:effectLst>
                <a:latin typeface="+mj-lt"/>
              </a:rPr>
              <a:t>What?</a:t>
            </a:r>
            <a:endParaRPr lang="en-SG" dirty="0">
              <a:solidFill>
                <a:srgbClr val="B32121"/>
              </a:solidFill>
              <a:effectLst>
                <a:outerShdw blurRad="50800" dist="25400" dir="2700000" algn="tl" rotWithShape="0">
                  <a:schemeClr val="bg1">
                    <a:alpha val="40000"/>
                  </a:schemeClr>
                </a:outerShdw>
              </a:effectLst>
              <a:latin typeface="+mj-lt"/>
            </a:endParaRPr>
          </a:p>
        </p:txBody>
      </p:sp>
      <p:pic>
        <p:nvPicPr>
          <p:cNvPr id="7" name="Picture 6" descr="slide2_divider.png"/>
          <p:cNvPicPr>
            <a:picLocks noChangeAspect="1"/>
          </p:cNvPicPr>
          <p:nvPr/>
        </p:nvPicPr>
        <p:blipFill>
          <a:blip r:embed="rId2" cstate="print"/>
          <a:stretch>
            <a:fillRect/>
          </a:stretch>
        </p:blipFill>
        <p:spPr>
          <a:xfrm>
            <a:off x="7417395" y="2552799"/>
            <a:ext cx="66675" cy="5019675"/>
          </a:xfrm>
          <a:prstGeom prst="rect">
            <a:avLst/>
          </a:prstGeom>
        </p:spPr>
      </p:pic>
      <p:sp>
        <p:nvSpPr>
          <p:cNvPr id="11" name="TextBox 10"/>
          <p:cNvSpPr txBox="1"/>
          <p:nvPr/>
        </p:nvSpPr>
        <p:spPr>
          <a:xfrm>
            <a:off x="8013093" y="2955811"/>
            <a:ext cx="8549492" cy="1938992"/>
          </a:xfrm>
          <a:prstGeom prst="rect">
            <a:avLst/>
          </a:prstGeom>
          <a:noFill/>
          <a:effectLst/>
        </p:spPr>
        <p:txBody>
          <a:bodyPr wrap="square" rtlCol="0">
            <a:spAutoFit/>
          </a:bodyPr>
          <a:lstStyle/>
          <a:p>
            <a:r>
              <a:rPr lang="en-US" sz="2000" dirty="0"/>
              <a:t>This will be a hands-on version of a physical security talk given at Defcon 2019 about targeting SFIC locks. While parts of this lab would be best done with locks and keys, you’ll learn there is more to SFICs than physical attacks. We’ll be focusing mostly on BEST SFICs, but these attacks are largely universal</a:t>
            </a:r>
          </a:p>
          <a:p>
            <a:endParaRPr lang="en-US" sz="2000" dirty="0"/>
          </a:p>
        </p:txBody>
      </p:sp>
      <p:sp>
        <p:nvSpPr>
          <p:cNvPr id="9" name="Text Placeholder 7"/>
          <p:cNvSpPr txBox="1">
            <a:spLocks/>
          </p:cNvSpPr>
          <p:nvPr/>
        </p:nvSpPr>
        <p:spPr>
          <a:xfrm>
            <a:off x="7921451" y="4871519"/>
            <a:ext cx="7561263" cy="647700"/>
          </a:xfrm>
          <a:prstGeom prst="rect">
            <a:avLst/>
          </a:prstGeom>
          <a:effectLst/>
        </p:spPr>
        <p:txBody>
          <a:bodyPr vert="horz" lIns="182917" tIns="91458" rIns="182917" bIns="91458" rtlCol="0">
            <a:normAutofit fontScale="55000" lnSpcReduction="20000"/>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6400" b="0" i="0" u="none" strike="noStrike" kern="1200" cap="none" spc="0" normalizeH="0" baseline="0" noProof="0" dirty="0">
                <a:ln>
                  <a:noFill/>
                </a:ln>
                <a:solidFill>
                  <a:srgbClr val="B32121"/>
                </a:solidFill>
                <a:effectLst>
                  <a:outerShdw blurRad="50800" dist="25400" dir="2700000" algn="tl" rotWithShape="0">
                    <a:schemeClr val="bg1">
                      <a:alpha val="40000"/>
                    </a:schemeClr>
                  </a:outerShdw>
                </a:effectLst>
                <a:uLnTx/>
                <a:uFillTx/>
                <a:latin typeface="+mj-lt"/>
                <a:ea typeface="+mn-ea"/>
                <a:cs typeface="+mn-cs"/>
              </a:rPr>
              <a:t>CTF</a:t>
            </a:r>
            <a:endParaRPr kumimoji="0" lang="en-SG" sz="6400" b="0" i="0" u="none" strike="noStrike" kern="1200" cap="none" spc="0" normalizeH="0" baseline="0" noProof="0" dirty="0">
              <a:ln>
                <a:noFill/>
              </a:ln>
              <a:solidFill>
                <a:srgbClr val="B32121"/>
              </a:solidFill>
              <a:effectLst>
                <a:outerShdw blurRad="50800" dist="25400" dir="2700000" algn="tl" rotWithShape="0">
                  <a:schemeClr val="bg1">
                    <a:alpha val="40000"/>
                  </a:schemeClr>
                </a:outerShdw>
              </a:effectLst>
              <a:uLnTx/>
              <a:uFillTx/>
              <a:latin typeface="+mj-lt"/>
              <a:ea typeface="+mn-ea"/>
              <a:cs typeface="+mn-cs"/>
            </a:endParaRPr>
          </a:p>
        </p:txBody>
      </p:sp>
      <p:sp>
        <p:nvSpPr>
          <p:cNvPr id="10" name="TextBox 9"/>
          <p:cNvSpPr txBox="1"/>
          <p:nvPr/>
        </p:nvSpPr>
        <p:spPr>
          <a:xfrm>
            <a:off x="8012919" y="5301297"/>
            <a:ext cx="8549492" cy="707886"/>
          </a:xfrm>
          <a:prstGeom prst="rect">
            <a:avLst/>
          </a:prstGeom>
          <a:noFill/>
          <a:effectLst/>
        </p:spPr>
        <p:txBody>
          <a:bodyPr wrap="square" rtlCol="0">
            <a:spAutoFit/>
          </a:bodyPr>
          <a:lstStyle/>
          <a:p>
            <a:r>
              <a:rPr lang="en-US" sz="2000" dirty="0"/>
              <a:t>More challenges will open once we’ve finished this presentation. Part of this presentation will walk you through a few of the initial challenges. </a:t>
            </a:r>
          </a:p>
        </p:txBody>
      </p:sp>
      <p:sp>
        <p:nvSpPr>
          <p:cNvPr id="12" name="Text Placeholder 7"/>
          <p:cNvSpPr txBox="1">
            <a:spLocks/>
          </p:cNvSpPr>
          <p:nvPr/>
        </p:nvSpPr>
        <p:spPr>
          <a:xfrm>
            <a:off x="7921451" y="6308881"/>
            <a:ext cx="7561263" cy="647700"/>
          </a:xfrm>
          <a:prstGeom prst="rect">
            <a:avLst/>
          </a:prstGeom>
          <a:effectLst/>
        </p:spPr>
        <p:txBody>
          <a:bodyPr vert="horz" lIns="182917" tIns="91458" rIns="182917" bIns="91458" rtlCol="0">
            <a:normAutofit fontScale="55000" lnSpcReduction="20000"/>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6400" b="0" i="0" u="none" strike="noStrike" kern="1200" cap="none" spc="0" normalizeH="0" baseline="0" noProof="0" dirty="0">
                <a:ln>
                  <a:noFill/>
                </a:ln>
                <a:solidFill>
                  <a:srgbClr val="B32121"/>
                </a:solidFill>
                <a:effectLst>
                  <a:outerShdw blurRad="50800" dist="25400" dir="2700000" algn="tl" rotWithShape="0">
                    <a:schemeClr val="bg1">
                      <a:alpha val="40000"/>
                    </a:schemeClr>
                  </a:outerShdw>
                </a:effectLst>
                <a:uLnTx/>
                <a:uFillTx/>
                <a:latin typeface="+mj-lt"/>
                <a:ea typeface="+mn-ea"/>
                <a:cs typeface="+mn-cs"/>
              </a:rPr>
              <a:t>LABS</a:t>
            </a:r>
            <a:endParaRPr kumimoji="0" lang="en-SG" sz="6400" b="0" i="0" u="none" strike="noStrike" kern="1200" cap="none" spc="0" normalizeH="0" baseline="0" noProof="0" dirty="0">
              <a:ln>
                <a:noFill/>
              </a:ln>
              <a:solidFill>
                <a:srgbClr val="B32121"/>
              </a:solidFill>
              <a:effectLst>
                <a:outerShdw blurRad="50800" dist="25400" dir="2700000" algn="tl" rotWithShape="0">
                  <a:schemeClr val="bg1">
                    <a:alpha val="40000"/>
                  </a:schemeClr>
                </a:outerShdw>
              </a:effectLst>
              <a:uLnTx/>
              <a:uFillTx/>
              <a:latin typeface="+mj-lt"/>
              <a:ea typeface="+mn-ea"/>
              <a:cs typeface="+mn-cs"/>
            </a:endParaRPr>
          </a:p>
        </p:txBody>
      </p:sp>
      <p:sp>
        <p:nvSpPr>
          <p:cNvPr id="13" name="TextBox 12"/>
          <p:cNvSpPr txBox="1"/>
          <p:nvPr/>
        </p:nvSpPr>
        <p:spPr>
          <a:xfrm>
            <a:off x="8012919" y="6772235"/>
            <a:ext cx="8549492" cy="1323439"/>
          </a:xfrm>
          <a:prstGeom prst="rect">
            <a:avLst/>
          </a:prstGeom>
          <a:noFill/>
          <a:effectLst/>
        </p:spPr>
        <p:txBody>
          <a:bodyPr wrap="square" rtlCol="0">
            <a:spAutoFit/>
          </a:bodyPr>
          <a:lstStyle/>
          <a:p>
            <a:pPr>
              <a:lnSpc>
                <a:spcPts val="2400"/>
              </a:lnSpc>
            </a:pPr>
            <a:r>
              <a:rPr lang="en-SG" sz="1900" b="1" dirty="0">
                <a:solidFill>
                  <a:srgbClr val="646464"/>
                </a:solidFill>
                <a:effectLst>
                  <a:outerShdw dist="38100" dir="2700000" algn="tl" rotWithShape="0">
                    <a:schemeClr val="bg1">
                      <a:alpha val="40000"/>
                    </a:schemeClr>
                  </a:outerShdw>
                </a:effectLst>
                <a:latin typeface="Calibri" pitchFamily="34" charset="0"/>
                <a:cs typeface="Calibri" pitchFamily="34" charset="0"/>
              </a:rPr>
              <a:t>CTF Login: </a:t>
            </a:r>
            <a:r>
              <a:rPr lang="en-SG" sz="1900"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pctf.ant.red</a:t>
            </a:r>
            <a:endParaRPr lang="en-SG" sz="1900"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SG" sz="1900" b="1" dirty="0">
                <a:solidFill>
                  <a:srgbClr val="646464"/>
                </a:solidFill>
                <a:effectLst>
                  <a:outerShdw dist="38100" dir="2700000" algn="tl" rotWithShape="0">
                    <a:schemeClr val="bg1">
                      <a:alpha val="40000"/>
                    </a:schemeClr>
                  </a:outerShdw>
                </a:effectLst>
                <a:latin typeface="Calibri" pitchFamily="34" charset="0"/>
                <a:cs typeface="Calibri" pitchFamily="34" charset="0"/>
              </a:rPr>
              <a:t>Course Materials: </a:t>
            </a:r>
            <a:r>
              <a:rPr lang="en-SG" sz="1900"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p.ant.red</a:t>
            </a:r>
            <a:endParaRPr lang="en-SG" sz="1900"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a:p>
            <a:pPr>
              <a:lnSpc>
                <a:spcPts val="2400"/>
              </a:lnSpc>
            </a:pPr>
            <a:r>
              <a:rPr lang="en-SG" sz="1900" b="1" dirty="0">
                <a:solidFill>
                  <a:srgbClr val="646464"/>
                </a:solidFill>
                <a:effectLst>
                  <a:outerShdw dist="38100" dir="2700000" algn="tl" rotWithShape="0">
                    <a:schemeClr val="bg1">
                      <a:alpha val="40000"/>
                    </a:schemeClr>
                  </a:outerShdw>
                </a:effectLst>
                <a:latin typeface="Calibri" pitchFamily="34" charset="0"/>
                <a:cs typeface="Calibri" pitchFamily="34" charset="0"/>
              </a:rPr>
              <a:t>Keystone Web: </a:t>
            </a:r>
            <a:r>
              <a:rPr lang="en-US" sz="2000" dirty="0">
                <a:solidFill>
                  <a:schemeClr val="tx1">
                    <a:lumMod val="65000"/>
                    <a:lumOff val="35000"/>
                  </a:schemeClr>
                </a:solidFill>
                <a:latin typeface="Calibri" panose="020F0502020204030204" pitchFamily="34" charset="0"/>
                <a:cs typeface="Calibri" panose="020F0502020204030204" pitchFamily="34" charset="0"/>
              </a:rPr>
              <a:t>http://ksw.ant.red:8080</a:t>
            </a:r>
            <a:endParaRPr lang="en-SG" sz="2000" dirty="0">
              <a:solidFill>
                <a:schemeClr val="tx1">
                  <a:lumMod val="65000"/>
                  <a:lumOff val="35000"/>
                </a:schemeClr>
              </a:solidFill>
              <a:latin typeface="Calibri" panose="020F0502020204030204" pitchFamily="34" charset="0"/>
              <a:cs typeface="Calibri" panose="020F0502020204030204" pitchFamily="34" charset="0"/>
            </a:endParaRPr>
          </a:p>
          <a:p>
            <a:pPr>
              <a:lnSpc>
                <a:spcPts val="2400"/>
              </a:lnSpc>
            </a:pPr>
            <a:r>
              <a:rPr lang="en-US" sz="2000" b="1" dirty="0">
                <a:solidFill>
                  <a:schemeClr val="tx1">
                    <a:lumMod val="65000"/>
                    <a:lumOff val="35000"/>
                  </a:schemeClr>
                </a:solidFill>
                <a:latin typeface="Calibri" panose="020F0502020204030204" pitchFamily="34" charset="0"/>
                <a:cs typeface="Calibri" panose="020F0502020204030204" pitchFamily="34" charset="0"/>
              </a:rPr>
              <a:t>Login: </a:t>
            </a:r>
            <a:r>
              <a:rPr lang="en-US" sz="2000" dirty="0" err="1">
                <a:solidFill>
                  <a:schemeClr val="tx1">
                    <a:lumMod val="65000"/>
                    <a:lumOff val="35000"/>
                  </a:schemeClr>
                </a:solidFill>
                <a:latin typeface="Calibri" panose="020F0502020204030204" pitchFamily="34" charset="0"/>
                <a:cs typeface="Calibri" panose="020F0502020204030204" pitchFamily="34" charset="0"/>
              </a:rPr>
              <a:t>MTStudent</a:t>
            </a:r>
            <a:r>
              <a:rPr lang="en-US" sz="2000" dirty="0">
                <a:solidFill>
                  <a:schemeClr val="tx1">
                    <a:lumMod val="65000"/>
                    <a:lumOff val="35000"/>
                  </a:schemeClr>
                </a:solidFill>
                <a:latin typeface="Calibri" panose="020F0502020204030204" pitchFamily="34"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cs typeface="Calibri" panose="020F0502020204030204" pitchFamily="34" charset="0"/>
              </a:rPr>
              <a:t>Pass: </a:t>
            </a:r>
            <a:r>
              <a:rPr lang="en-US" sz="2000" dirty="0">
                <a:solidFill>
                  <a:schemeClr val="tx1">
                    <a:lumMod val="65000"/>
                    <a:lumOff val="35000"/>
                  </a:schemeClr>
                </a:solidFill>
                <a:latin typeface="Calibri" panose="020F0502020204030204" pitchFamily="34" charset="0"/>
                <a:cs typeface="Calibri" panose="020F0502020204030204" pitchFamily="34" charset="0"/>
              </a:rPr>
              <a:t>5Weshouldprocuremorecowbell!</a:t>
            </a:r>
          </a:p>
        </p:txBody>
      </p:sp>
      <p:sp>
        <p:nvSpPr>
          <p:cNvPr id="20" name="Rectangle 19">
            <a:extLst>
              <a:ext uri="{FF2B5EF4-FFF2-40B4-BE49-F238E27FC236}">
                <a16:creationId xmlns:a16="http://schemas.microsoft.com/office/drawing/2014/main" id="{82FFB8A2-9A6C-47AC-8945-AF4A8E1565C6}"/>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25" name="Picture 24" descr="A picture containing light&#10;&#10;Description automatically generated">
            <a:extLst>
              <a:ext uri="{FF2B5EF4-FFF2-40B4-BE49-F238E27FC236}">
                <a16:creationId xmlns:a16="http://schemas.microsoft.com/office/drawing/2014/main" id="{41DDE783-BCF1-4523-B83E-258332ECB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99" y="2236572"/>
            <a:ext cx="5456849" cy="5335902"/>
          </a:xfrm>
          <a:prstGeom prst="rect">
            <a:avLst/>
          </a:prstGeom>
          <a:scene3d>
            <a:camera prst="orthographicFront"/>
            <a:lightRig rig="sunrise" dir="t"/>
          </a:scene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7"/>
          <p:cNvSpPr txBox="1">
            <a:spLocks/>
          </p:cNvSpPr>
          <p:nvPr/>
        </p:nvSpPr>
        <p:spPr>
          <a:xfrm>
            <a:off x="3744986" y="2624807"/>
            <a:ext cx="4536505"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What are SFICs</a:t>
            </a:r>
            <a:endParaRPr kumimoji="0" lang="en-SG"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6" name="Text Placeholder 7"/>
          <p:cNvSpPr txBox="1">
            <a:spLocks/>
          </p:cNvSpPr>
          <p:nvPr/>
        </p:nvSpPr>
        <p:spPr>
          <a:xfrm>
            <a:off x="9505624" y="2624807"/>
            <a:ext cx="4608515"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What are </a:t>
            </a:r>
            <a:r>
              <a:rPr kumimoji="0" lang="en-US" sz="4000" b="0" i="0" u="none" strike="noStrike" kern="1200" cap="none" spc="0" normalizeH="0" baseline="0" noProof="0" dirty="0" err="1">
                <a:ln>
                  <a:noFill/>
                </a:ln>
                <a:solidFill>
                  <a:srgbClr val="B32121"/>
                </a:solidFill>
                <a:effectLst>
                  <a:outerShdw dist="38100" dir="2700000" algn="tl" rotWithShape="0">
                    <a:schemeClr val="bg1">
                      <a:alpha val="40000"/>
                    </a:schemeClr>
                  </a:outerShdw>
                </a:effectLst>
                <a:uLnTx/>
                <a:uFillTx/>
                <a:latin typeface="+mj-lt"/>
                <a:ea typeface="+mn-ea"/>
                <a:cs typeface="+mn-cs"/>
              </a:rPr>
              <a:t>keymarks</a:t>
            </a:r>
            <a:endParaRPr kumimoji="0" lang="en-SG"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43" name="Text Placeholder 7"/>
          <p:cNvSpPr txBox="1">
            <a:spLocks/>
          </p:cNvSpPr>
          <p:nvPr/>
        </p:nvSpPr>
        <p:spPr>
          <a:xfrm>
            <a:off x="3744989" y="5145087"/>
            <a:ext cx="4536505"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Where are SFICs</a:t>
            </a:r>
            <a:endParaRPr kumimoji="0" lang="en-SG"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46" name="Text Placeholder 7"/>
          <p:cNvSpPr txBox="1">
            <a:spLocks/>
          </p:cNvSpPr>
          <p:nvPr/>
        </p:nvSpPr>
        <p:spPr>
          <a:xfrm>
            <a:off x="9505627" y="5145087"/>
            <a:ext cx="4536505"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What can we do</a:t>
            </a:r>
            <a:endParaRPr kumimoji="0" lang="en-SG" sz="40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 name="Text Placeholder 1"/>
          <p:cNvSpPr>
            <a:spLocks noGrp="1"/>
          </p:cNvSpPr>
          <p:nvPr>
            <p:ph type="body" sz="quarter" idx="10"/>
          </p:nvPr>
        </p:nvSpPr>
        <p:spPr/>
        <p:txBody>
          <a:bodyPr/>
          <a:lstStyle/>
          <a:p>
            <a:r>
              <a:rPr lang="en-US" dirty="0"/>
              <a:t>Agenda</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US" dirty="0"/>
              <a:t>What we will cover</a:t>
            </a:r>
            <a:endParaRPr lang="en-SG" dirty="0"/>
          </a:p>
        </p:txBody>
      </p:sp>
      <p:sp>
        <p:nvSpPr>
          <p:cNvPr id="5" name="TextBox 4"/>
          <p:cNvSpPr txBox="1"/>
          <p:nvPr/>
        </p:nvSpPr>
        <p:spPr>
          <a:xfrm>
            <a:off x="3816995" y="3200871"/>
            <a:ext cx="4752529" cy="1926425"/>
          </a:xfrm>
          <a:prstGeom prst="rect">
            <a:avLst/>
          </a:prstGeom>
          <a:noFill/>
          <a:effectLst>
            <a:outerShdw dist="25400" dir="5400000" algn="t" rotWithShape="0">
              <a:schemeClr val="bg1">
                <a:alpha val="40000"/>
              </a:schemeClr>
            </a:outerShdw>
          </a:effectLst>
        </p:spPr>
        <p:txBody>
          <a:bodyPr wrap="square" rtlCol="0">
            <a:spAutoFit/>
          </a:bodyPr>
          <a:lstStyle/>
          <a:p>
            <a:pPr>
              <a:lnSpc>
                <a:spcPts val="2400"/>
              </a:lnSpc>
            </a:pPr>
            <a:r>
              <a:rPr lang="en-SG" sz="1900" b="1" i="1" dirty="0">
                <a:solidFill>
                  <a:srgbClr val="646464"/>
                </a:solidFill>
                <a:latin typeface="Calibri" pitchFamily="34" charset="0"/>
                <a:cs typeface="Calibri" pitchFamily="34" charset="0"/>
              </a:rPr>
              <a:t>SFIC stands for Small Format Interchangeable Core: </a:t>
            </a:r>
            <a:r>
              <a:rPr lang="en-SG" sz="1900" i="1" dirty="0">
                <a:solidFill>
                  <a:srgbClr val="646464"/>
                </a:solidFill>
                <a:latin typeface="Calibri" pitchFamily="34" charset="0"/>
                <a:cs typeface="Calibri" pitchFamily="34" charset="0"/>
              </a:rPr>
              <a:t>They are a way for a business to change which key goes to which door quickly. They also provide a means of access control.  Sally shouldn’t be able to go into Jim’s room, but the Janitor should be able to go anywhere..</a:t>
            </a:r>
            <a:endParaRPr lang="en-SG" sz="1900" b="1" i="1" dirty="0">
              <a:solidFill>
                <a:srgbClr val="646464"/>
              </a:solidFill>
              <a:latin typeface="Calibri" pitchFamily="34" charset="0"/>
              <a:cs typeface="Calibri" pitchFamily="34" charset="0"/>
            </a:endParaRPr>
          </a:p>
        </p:txBody>
      </p:sp>
      <p:pic>
        <p:nvPicPr>
          <p:cNvPr id="20" name="Picture 19" descr="slide4_divider.png"/>
          <p:cNvPicPr>
            <a:picLocks noChangeAspect="1"/>
          </p:cNvPicPr>
          <p:nvPr/>
        </p:nvPicPr>
        <p:blipFill>
          <a:blip r:embed="rId2" cstate="print"/>
          <a:stretch>
            <a:fillRect/>
          </a:stretch>
        </p:blipFill>
        <p:spPr>
          <a:xfrm>
            <a:off x="9073579" y="2768823"/>
            <a:ext cx="57150" cy="1609725"/>
          </a:xfrm>
          <a:prstGeom prst="rect">
            <a:avLst/>
          </a:prstGeom>
        </p:spPr>
      </p:pic>
      <p:sp>
        <p:nvSpPr>
          <p:cNvPr id="35" name="TextBox 34"/>
          <p:cNvSpPr txBox="1"/>
          <p:nvPr/>
        </p:nvSpPr>
        <p:spPr>
          <a:xfrm>
            <a:off x="9577634" y="3200871"/>
            <a:ext cx="4752529" cy="1618648"/>
          </a:xfrm>
          <a:prstGeom prst="rect">
            <a:avLst/>
          </a:prstGeom>
          <a:noFill/>
          <a:effectLst>
            <a:outerShdw dist="25400" dir="5400000" algn="t" rotWithShape="0">
              <a:schemeClr val="bg1">
                <a:alpha val="40000"/>
              </a:schemeClr>
            </a:outerShdw>
          </a:effectLst>
        </p:spPr>
        <p:txBody>
          <a:bodyPr wrap="square" rtlCol="0">
            <a:spAutoFit/>
          </a:bodyPr>
          <a:lstStyle/>
          <a:p>
            <a:pPr>
              <a:lnSpc>
                <a:spcPts val="2400"/>
              </a:lnSpc>
            </a:pPr>
            <a:r>
              <a:rPr lang="en-SG" sz="1900" b="1" i="1" dirty="0">
                <a:solidFill>
                  <a:srgbClr val="646464"/>
                </a:solidFill>
                <a:latin typeface="Calibri" pitchFamily="34" charset="0"/>
                <a:cs typeface="Calibri" pitchFamily="34" charset="0"/>
              </a:rPr>
              <a:t>Exactly what they sound like. </a:t>
            </a:r>
            <a:r>
              <a:rPr lang="en-SG" sz="1900" i="1" dirty="0" err="1">
                <a:solidFill>
                  <a:srgbClr val="646464"/>
                </a:solidFill>
                <a:latin typeface="Calibri" pitchFamily="34" charset="0"/>
                <a:cs typeface="Calibri" pitchFamily="34" charset="0"/>
              </a:rPr>
              <a:t>Keymarks</a:t>
            </a:r>
            <a:r>
              <a:rPr lang="en-SG" sz="1900" i="1" dirty="0">
                <a:solidFill>
                  <a:srgbClr val="646464"/>
                </a:solidFill>
                <a:latin typeface="Calibri" pitchFamily="34" charset="0"/>
                <a:cs typeface="Calibri" pitchFamily="34" charset="0"/>
              </a:rPr>
              <a:t> are simply marks put on keys for tracking purposes. When you have a lot of doors that require appropriate access control </a:t>
            </a:r>
            <a:r>
              <a:rPr lang="en-SG" sz="1900" i="1" dirty="0" err="1">
                <a:solidFill>
                  <a:srgbClr val="646464"/>
                </a:solidFill>
                <a:latin typeface="Calibri" pitchFamily="34" charset="0"/>
                <a:cs typeface="Calibri" pitchFamily="34" charset="0"/>
              </a:rPr>
              <a:t>keymarks</a:t>
            </a:r>
            <a:r>
              <a:rPr lang="en-SG" sz="1900" i="1" dirty="0">
                <a:solidFill>
                  <a:srgbClr val="646464"/>
                </a:solidFill>
                <a:latin typeface="Calibri" pitchFamily="34" charset="0"/>
                <a:cs typeface="Calibri" pitchFamily="34" charset="0"/>
              </a:rPr>
              <a:t> help track who has access to what.</a:t>
            </a:r>
          </a:p>
        </p:txBody>
      </p:sp>
      <p:sp>
        <p:nvSpPr>
          <p:cNvPr id="42" name="TextBox 41"/>
          <p:cNvSpPr txBox="1"/>
          <p:nvPr/>
        </p:nvSpPr>
        <p:spPr>
          <a:xfrm>
            <a:off x="3816998" y="5721151"/>
            <a:ext cx="4752529" cy="1926425"/>
          </a:xfrm>
          <a:prstGeom prst="rect">
            <a:avLst/>
          </a:prstGeom>
          <a:noFill/>
          <a:effectLst>
            <a:outerShdw dist="25400" dir="5400000" algn="t" rotWithShape="0">
              <a:schemeClr val="bg1">
                <a:alpha val="40000"/>
              </a:schemeClr>
            </a:outerShdw>
          </a:effectLst>
        </p:spPr>
        <p:txBody>
          <a:bodyPr wrap="square" rtlCol="0">
            <a:spAutoFit/>
          </a:bodyPr>
          <a:lstStyle/>
          <a:p>
            <a:pPr>
              <a:lnSpc>
                <a:spcPts val="2400"/>
              </a:lnSpc>
            </a:pPr>
            <a:r>
              <a:rPr lang="en-SG" sz="1900" b="1" i="1" dirty="0">
                <a:solidFill>
                  <a:srgbClr val="646464"/>
                </a:solidFill>
                <a:latin typeface="Calibri" pitchFamily="34" charset="0"/>
                <a:cs typeface="Calibri" pitchFamily="34" charset="0"/>
              </a:rPr>
              <a:t>Common locations:</a:t>
            </a:r>
          </a:p>
          <a:p>
            <a:pPr marL="342900" indent="-342900">
              <a:lnSpc>
                <a:spcPts val="2400"/>
              </a:lnSpc>
              <a:buFont typeface="Arial" panose="020B0604020202020204" pitchFamily="34" charset="0"/>
              <a:buChar char="•"/>
            </a:pPr>
            <a:r>
              <a:rPr lang="en-SG" sz="1900" i="1" dirty="0">
                <a:solidFill>
                  <a:srgbClr val="646464"/>
                </a:solidFill>
                <a:latin typeface="Calibri" pitchFamily="34" charset="0"/>
                <a:cs typeface="Calibri" pitchFamily="34" charset="0"/>
              </a:rPr>
              <a:t>Schools</a:t>
            </a:r>
          </a:p>
          <a:p>
            <a:pPr marL="342900" indent="-342900">
              <a:lnSpc>
                <a:spcPts val="2400"/>
              </a:lnSpc>
              <a:buFont typeface="Arial" panose="020B0604020202020204" pitchFamily="34" charset="0"/>
              <a:buChar char="•"/>
            </a:pPr>
            <a:r>
              <a:rPr lang="en-SG" sz="1900" i="1" dirty="0">
                <a:solidFill>
                  <a:srgbClr val="646464"/>
                </a:solidFill>
                <a:latin typeface="Calibri" pitchFamily="34" charset="0"/>
                <a:cs typeface="Calibri" pitchFamily="34" charset="0"/>
              </a:rPr>
              <a:t>Office Buildings</a:t>
            </a:r>
          </a:p>
          <a:p>
            <a:pPr marL="342900" indent="-342900">
              <a:lnSpc>
                <a:spcPts val="2400"/>
              </a:lnSpc>
              <a:buFont typeface="Arial" panose="020B0604020202020204" pitchFamily="34" charset="0"/>
              <a:buChar char="•"/>
            </a:pPr>
            <a:r>
              <a:rPr lang="en-SG" sz="1900" i="1" dirty="0">
                <a:solidFill>
                  <a:srgbClr val="646464"/>
                </a:solidFill>
                <a:latin typeface="Calibri" pitchFamily="34" charset="0"/>
                <a:cs typeface="Calibri" pitchFamily="34" charset="0"/>
              </a:rPr>
              <a:t>Hotels</a:t>
            </a:r>
          </a:p>
          <a:p>
            <a:pPr marL="342900" indent="-342900">
              <a:lnSpc>
                <a:spcPts val="2400"/>
              </a:lnSpc>
              <a:buFont typeface="Arial" panose="020B0604020202020204" pitchFamily="34" charset="0"/>
              <a:buChar char="•"/>
            </a:pPr>
            <a:r>
              <a:rPr lang="en-SG" sz="1900" i="1" dirty="0">
                <a:solidFill>
                  <a:srgbClr val="646464"/>
                </a:solidFill>
                <a:latin typeface="Calibri" pitchFamily="34" charset="0"/>
                <a:cs typeface="Calibri" pitchFamily="34" charset="0"/>
              </a:rPr>
              <a:t>Very Large Businesses</a:t>
            </a:r>
          </a:p>
          <a:p>
            <a:pPr marL="342900" indent="-342900">
              <a:lnSpc>
                <a:spcPts val="2400"/>
              </a:lnSpc>
              <a:buFont typeface="Arial" panose="020B0604020202020204" pitchFamily="34" charset="0"/>
              <a:buChar char="•"/>
            </a:pPr>
            <a:endParaRPr lang="en-SG" sz="1900" i="1" dirty="0">
              <a:solidFill>
                <a:srgbClr val="646464"/>
              </a:solidFill>
              <a:latin typeface="Calibri" pitchFamily="34" charset="0"/>
              <a:cs typeface="Calibri" pitchFamily="34" charset="0"/>
            </a:endParaRPr>
          </a:p>
        </p:txBody>
      </p:sp>
      <p:pic>
        <p:nvPicPr>
          <p:cNvPr id="44" name="Picture 43" descr="slide4_divider.png"/>
          <p:cNvPicPr>
            <a:picLocks noChangeAspect="1"/>
          </p:cNvPicPr>
          <p:nvPr/>
        </p:nvPicPr>
        <p:blipFill>
          <a:blip r:embed="rId2" cstate="print"/>
          <a:stretch>
            <a:fillRect/>
          </a:stretch>
        </p:blipFill>
        <p:spPr>
          <a:xfrm>
            <a:off x="9073582" y="5289103"/>
            <a:ext cx="57150" cy="1609725"/>
          </a:xfrm>
          <a:prstGeom prst="rect">
            <a:avLst/>
          </a:prstGeom>
        </p:spPr>
      </p:pic>
      <p:sp>
        <p:nvSpPr>
          <p:cNvPr id="45" name="TextBox 44"/>
          <p:cNvSpPr txBox="1"/>
          <p:nvPr/>
        </p:nvSpPr>
        <p:spPr>
          <a:xfrm>
            <a:off x="9577637" y="5721151"/>
            <a:ext cx="4752529" cy="2234201"/>
          </a:xfrm>
          <a:prstGeom prst="rect">
            <a:avLst/>
          </a:prstGeom>
          <a:noFill/>
          <a:effectLst>
            <a:outerShdw dist="25400" dir="5400000" algn="t" rotWithShape="0">
              <a:schemeClr val="bg1">
                <a:alpha val="40000"/>
              </a:schemeClr>
            </a:outerShdw>
          </a:effectLst>
        </p:spPr>
        <p:txBody>
          <a:bodyPr wrap="square" rtlCol="0">
            <a:spAutoFit/>
          </a:bodyPr>
          <a:lstStyle/>
          <a:p>
            <a:pPr>
              <a:lnSpc>
                <a:spcPts val="2400"/>
              </a:lnSpc>
            </a:pPr>
            <a:r>
              <a:rPr lang="en-SG" sz="1900" b="1" i="1" dirty="0">
                <a:solidFill>
                  <a:srgbClr val="646464"/>
                </a:solidFill>
                <a:latin typeface="Calibri" pitchFamily="34" charset="0"/>
                <a:cs typeface="Calibri" pitchFamily="34" charset="0"/>
              </a:rPr>
              <a:t>Some of the attacks we’ll cover:</a:t>
            </a:r>
          </a:p>
          <a:p>
            <a:pPr marL="342900" indent="-342900">
              <a:lnSpc>
                <a:spcPts val="2400"/>
              </a:lnSpc>
              <a:buFont typeface="Arial" panose="020B0604020202020204" pitchFamily="34" charset="0"/>
              <a:buChar char="•"/>
            </a:pPr>
            <a:r>
              <a:rPr lang="en-SG" sz="1900" i="1" dirty="0">
                <a:solidFill>
                  <a:srgbClr val="646464"/>
                </a:solidFill>
                <a:latin typeface="Calibri" pitchFamily="34" charset="0"/>
                <a:cs typeface="Calibri" pitchFamily="34" charset="0"/>
              </a:rPr>
              <a:t>SFIC Picking</a:t>
            </a:r>
          </a:p>
          <a:p>
            <a:pPr marL="342900" indent="-342900">
              <a:lnSpc>
                <a:spcPts val="2400"/>
              </a:lnSpc>
              <a:buFont typeface="Arial" panose="020B0604020202020204" pitchFamily="34" charset="0"/>
              <a:buChar char="•"/>
            </a:pPr>
            <a:r>
              <a:rPr lang="en-SG" sz="1900" i="1" dirty="0">
                <a:solidFill>
                  <a:srgbClr val="646464"/>
                </a:solidFill>
                <a:latin typeface="Calibri" pitchFamily="34" charset="0"/>
                <a:cs typeface="Calibri" pitchFamily="34" charset="0"/>
              </a:rPr>
              <a:t>Key Duplication</a:t>
            </a:r>
          </a:p>
          <a:p>
            <a:pPr marL="342900" indent="-342900">
              <a:lnSpc>
                <a:spcPts val="2400"/>
              </a:lnSpc>
              <a:buFont typeface="Arial" panose="020B0604020202020204" pitchFamily="34" charset="0"/>
              <a:buChar char="•"/>
            </a:pPr>
            <a:r>
              <a:rPr lang="en-SG" sz="1900" i="1" dirty="0">
                <a:solidFill>
                  <a:srgbClr val="646464"/>
                </a:solidFill>
                <a:latin typeface="Calibri" pitchFamily="34" charset="0"/>
                <a:cs typeface="Calibri" pitchFamily="34" charset="0"/>
              </a:rPr>
              <a:t>Lateral Movement</a:t>
            </a:r>
          </a:p>
          <a:p>
            <a:pPr marL="342900" indent="-342900">
              <a:lnSpc>
                <a:spcPts val="2400"/>
              </a:lnSpc>
              <a:buFont typeface="Arial" panose="020B0604020202020204" pitchFamily="34" charset="0"/>
              <a:buChar char="•"/>
            </a:pPr>
            <a:r>
              <a:rPr lang="en-SG" sz="1900" i="1" dirty="0">
                <a:solidFill>
                  <a:srgbClr val="646464"/>
                </a:solidFill>
                <a:latin typeface="Calibri" pitchFamily="34" charset="0"/>
                <a:cs typeface="Calibri" pitchFamily="34" charset="0"/>
              </a:rPr>
              <a:t>System Decoding</a:t>
            </a:r>
          </a:p>
          <a:p>
            <a:pPr marL="342900" indent="-342900">
              <a:lnSpc>
                <a:spcPts val="2400"/>
              </a:lnSpc>
              <a:buFont typeface="Arial" panose="020B0604020202020204" pitchFamily="34" charset="0"/>
              <a:buChar char="•"/>
            </a:pPr>
            <a:endParaRPr lang="en-SG" sz="1900" i="1" dirty="0">
              <a:solidFill>
                <a:srgbClr val="646464"/>
              </a:solidFill>
              <a:latin typeface="Calibri" pitchFamily="34" charset="0"/>
              <a:cs typeface="Calibri" pitchFamily="34" charset="0"/>
            </a:endParaRPr>
          </a:p>
          <a:p>
            <a:pPr>
              <a:lnSpc>
                <a:spcPts val="2400"/>
              </a:lnSpc>
            </a:pPr>
            <a:endParaRPr lang="en-SG" sz="1900" i="1" dirty="0">
              <a:solidFill>
                <a:srgbClr val="646464"/>
              </a:solidFill>
              <a:latin typeface="Calibri" pitchFamily="34" charset="0"/>
              <a:cs typeface="Calibri" pitchFamily="34" charset="0"/>
            </a:endParaRPr>
          </a:p>
        </p:txBody>
      </p:sp>
      <p:sp>
        <p:nvSpPr>
          <p:cNvPr id="15" name="Rectangle 14">
            <a:extLst>
              <a:ext uri="{FF2B5EF4-FFF2-40B4-BE49-F238E27FC236}">
                <a16:creationId xmlns:a16="http://schemas.microsoft.com/office/drawing/2014/main" id="{9C15367B-8AAE-4E5E-B162-F2B3CD1A7E8F}"/>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592FC2-3461-460E-A18E-5D180C7207A1}"/>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Are SFICs</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US" dirty="0"/>
              <a:t>Small Format Interchangeable Core</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p:blipFill>
        <p:spPr>
          <a:xfrm>
            <a:off x="2061865" y="2624807"/>
            <a:ext cx="3488485" cy="2809874"/>
          </a:xfrm>
          <a:prstGeom prst="rect">
            <a:avLst/>
          </a:prstGeom>
          <a:ln>
            <a:solidFill>
              <a:schemeClr val="bg1">
                <a:alpha val="0"/>
              </a:schemeClr>
            </a:solidFill>
          </a:ln>
        </p:spPr>
      </p:pic>
      <p:sp>
        <p:nvSpPr>
          <p:cNvPr id="5" name="TextBox 4"/>
          <p:cNvSpPr txBox="1"/>
          <p:nvPr/>
        </p:nvSpPr>
        <p:spPr>
          <a:xfrm>
            <a:off x="1512740" y="6454005"/>
            <a:ext cx="4536504" cy="1003095"/>
          </a:xfrm>
          <a:prstGeom prst="rect">
            <a:avLst/>
          </a:prstGeom>
          <a:noFill/>
          <a:effectLst>
            <a:outerShdw dist="25400" dir="2700000" algn="tl" rotWithShape="0">
              <a:schemeClr val="bg1">
                <a:alpha val="40000"/>
              </a:schemeClr>
            </a:outerShdw>
          </a:effectLst>
        </p:spPr>
        <p:txBody>
          <a:bodyPr wrap="square" rtlCol="0">
            <a:spAutoFit/>
          </a:bodyPr>
          <a:lstStyle/>
          <a:p>
            <a:pPr>
              <a:lnSpc>
                <a:spcPts val="2400"/>
              </a:lnSpc>
            </a:pPr>
            <a:r>
              <a:rPr lang="en-SG" sz="1900" dirty="0">
                <a:solidFill>
                  <a:srgbClr val="646464"/>
                </a:solidFill>
                <a:latin typeface="Calibri" pitchFamily="34" charset="0"/>
                <a:cs typeface="Calibri" pitchFamily="34" charset="0"/>
              </a:rPr>
              <a:t>Note the </a:t>
            </a:r>
            <a:r>
              <a:rPr lang="en-SG" sz="1900" b="1" dirty="0">
                <a:solidFill>
                  <a:srgbClr val="646464"/>
                </a:solidFill>
                <a:latin typeface="Calibri" pitchFamily="34" charset="0"/>
                <a:cs typeface="Calibri" pitchFamily="34" charset="0"/>
              </a:rPr>
              <a:t>CoreMark</a:t>
            </a:r>
            <a:r>
              <a:rPr lang="en-SG" sz="1900" dirty="0">
                <a:solidFill>
                  <a:srgbClr val="646464"/>
                </a:solidFill>
                <a:latin typeface="Calibri" pitchFamily="34" charset="0"/>
                <a:cs typeface="Calibri" pitchFamily="34" charset="0"/>
              </a:rPr>
              <a:t> on this SFIC. ‘PG7’, a PG7 Coremark should be operable by a PG7 operation key or a “master” to the PG7 key.</a:t>
            </a:r>
          </a:p>
        </p:txBody>
      </p:sp>
      <p:sp>
        <p:nvSpPr>
          <p:cNvPr id="6" name="Text Placeholder 7"/>
          <p:cNvSpPr txBox="1">
            <a:spLocks/>
          </p:cNvSpPr>
          <p:nvPr/>
        </p:nvSpPr>
        <p:spPr>
          <a:xfrm>
            <a:off x="1440732" y="5361111"/>
            <a:ext cx="4536505"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An SFIC</a:t>
            </a:r>
            <a:endParaRPr kumimoji="0" lang="en-SG" sz="48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7" name="Text Placeholder 7"/>
          <p:cNvSpPr txBox="1">
            <a:spLocks/>
          </p:cNvSpPr>
          <p:nvPr/>
        </p:nvSpPr>
        <p:spPr>
          <a:xfrm>
            <a:off x="1440731" y="5937175"/>
            <a:ext cx="4536505" cy="576064"/>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rgbClr val="818181"/>
                </a:solidFill>
                <a:effectLst>
                  <a:outerShdw dist="38100" dir="2700000" algn="tl" rotWithShape="0">
                    <a:schemeClr val="bg1">
                      <a:alpha val="40000"/>
                    </a:schemeClr>
                  </a:outerShdw>
                </a:effectLst>
                <a:uLnTx/>
                <a:uFillTx/>
                <a:latin typeface="+mj-lt"/>
                <a:ea typeface="+mn-ea"/>
                <a:cs typeface="+mn-cs"/>
              </a:rPr>
              <a:t>As it would be installed</a:t>
            </a:r>
            <a:endParaRPr kumimoji="0" lang="en-SG" sz="2400" b="0" i="0" u="none" strike="noStrike" kern="1200" cap="none" spc="0" normalizeH="0" baseline="0" noProof="0" dirty="0">
              <a:ln>
                <a:noFill/>
              </a:ln>
              <a:solidFill>
                <a:srgbClr val="818181"/>
              </a:solidFill>
              <a:effectLst>
                <a:outerShdw dist="38100" dir="2700000" algn="tl" rotWithShape="0">
                  <a:schemeClr val="bg1">
                    <a:alpha val="40000"/>
                  </a:schemeClr>
                </a:outerShdw>
              </a:effectLst>
              <a:uLnTx/>
              <a:uFillTx/>
              <a:latin typeface="+mj-lt"/>
              <a:ea typeface="+mn-ea"/>
              <a:cs typeface="+mn-cs"/>
            </a:endParaRPr>
          </a:p>
        </p:txBody>
      </p:sp>
      <p:pic>
        <p:nvPicPr>
          <p:cNvPr id="8" name="Picture 7" descr="slide3_divider.png"/>
          <p:cNvPicPr>
            <a:picLocks noChangeAspect="1"/>
          </p:cNvPicPr>
          <p:nvPr/>
        </p:nvPicPr>
        <p:blipFill>
          <a:blip r:embed="rId3" cstate="print"/>
          <a:stretch>
            <a:fillRect/>
          </a:stretch>
        </p:blipFill>
        <p:spPr>
          <a:xfrm>
            <a:off x="6481292" y="2768823"/>
            <a:ext cx="57150" cy="4533900"/>
          </a:xfrm>
          <a:prstGeom prst="rect">
            <a:avLst/>
          </a:prstGeom>
        </p:spPr>
      </p:pic>
      <p:sp>
        <p:nvSpPr>
          <p:cNvPr id="10" name="TextBox 9"/>
          <p:cNvSpPr txBox="1"/>
          <p:nvPr/>
        </p:nvSpPr>
        <p:spPr>
          <a:xfrm>
            <a:off x="6841333" y="6454005"/>
            <a:ext cx="4536504" cy="1310872"/>
          </a:xfrm>
          <a:prstGeom prst="rect">
            <a:avLst/>
          </a:prstGeom>
          <a:noFill/>
          <a:effectLst>
            <a:outerShdw dist="25400" dir="2700000" algn="tl" rotWithShape="0">
              <a:schemeClr val="bg1">
                <a:alpha val="40000"/>
              </a:schemeClr>
            </a:outerShdw>
          </a:effectLst>
        </p:spPr>
        <p:txBody>
          <a:bodyPr wrap="square" rtlCol="0">
            <a:spAutoFit/>
          </a:bodyPr>
          <a:lstStyle/>
          <a:p>
            <a:pPr>
              <a:lnSpc>
                <a:spcPts val="2400"/>
              </a:lnSpc>
            </a:pPr>
            <a:r>
              <a:rPr lang="en-SG" sz="1900" b="1" dirty="0">
                <a:solidFill>
                  <a:srgbClr val="646464"/>
                </a:solidFill>
                <a:latin typeface="Calibri" pitchFamily="34" charset="0"/>
                <a:cs typeface="Calibri" pitchFamily="34" charset="0"/>
              </a:rPr>
              <a:t>Master wafers </a:t>
            </a:r>
            <a:r>
              <a:rPr lang="en-SG" sz="1900" dirty="0">
                <a:solidFill>
                  <a:srgbClr val="646464"/>
                </a:solidFill>
                <a:latin typeface="Calibri" pitchFamily="34" charset="0"/>
                <a:cs typeface="Calibri" pitchFamily="34" charset="0"/>
              </a:rPr>
              <a:t>are segments that allow the key to accept multiple operational keys as well as a “control key” which can operate the “control lug”</a:t>
            </a:r>
            <a:r>
              <a:rPr lang="en-SG" sz="1900" b="1" dirty="0">
                <a:solidFill>
                  <a:srgbClr val="646464"/>
                </a:solidFill>
                <a:latin typeface="Calibri" pitchFamily="34" charset="0"/>
                <a:cs typeface="Calibri" pitchFamily="34" charset="0"/>
              </a:rPr>
              <a:t> </a:t>
            </a:r>
            <a:endParaRPr lang="en-SG" sz="1900" dirty="0">
              <a:solidFill>
                <a:srgbClr val="646464"/>
              </a:solidFill>
              <a:latin typeface="Calibri" pitchFamily="34" charset="0"/>
              <a:cs typeface="Calibri" pitchFamily="34" charset="0"/>
            </a:endParaRPr>
          </a:p>
        </p:txBody>
      </p:sp>
      <p:sp>
        <p:nvSpPr>
          <p:cNvPr id="11" name="Text Placeholder 7"/>
          <p:cNvSpPr txBox="1">
            <a:spLocks/>
          </p:cNvSpPr>
          <p:nvPr/>
        </p:nvSpPr>
        <p:spPr>
          <a:xfrm>
            <a:off x="6769325" y="5361111"/>
            <a:ext cx="4536505"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On the Inside</a:t>
            </a:r>
            <a:endParaRPr kumimoji="0" lang="en-SG" sz="48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12" name="Text Placeholder 7"/>
          <p:cNvSpPr txBox="1">
            <a:spLocks/>
          </p:cNvSpPr>
          <p:nvPr/>
        </p:nvSpPr>
        <p:spPr>
          <a:xfrm>
            <a:off x="6769324" y="5937175"/>
            <a:ext cx="4536505" cy="576064"/>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rgbClr val="818181"/>
                </a:solidFill>
                <a:effectLst>
                  <a:outerShdw dist="38100" dir="2700000" algn="tl" rotWithShape="0">
                    <a:schemeClr val="bg1">
                      <a:alpha val="40000"/>
                    </a:schemeClr>
                  </a:outerShdw>
                </a:effectLst>
                <a:uLnTx/>
                <a:uFillTx/>
                <a:latin typeface="+mj-lt"/>
                <a:ea typeface="+mn-ea"/>
                <a:cs typeface="+mn-cs"/>
              </a:rPr>
              <a:t>Segments</a:t>
            </a:r>
            <a:endParaRPr kumimoji="0" lang="en-SG" sz="2400" b="0" i="0" u="none" strike="noStrike" kern="1200" cap="none" spc="0" normalizeH="0" baseline="0" noProof="0" dirty="0">
              <a:ln>
                <a:noFill/>
              </a:ln>
              <a:solidFill>
                <a:srgbClr val="818181"/>
              </a:solidFill>
              <a:effectLst>
                <a:outerShdw dist="38100" dir="2700000" algn="tl" rotWithShape="0">
                  <a:schemeClr val="bg1">
                    <a:alpha val="40000"/>
                  </a:schemeClr>
                </a:outerShdw>
              </a:effectLst>
              <a:uLnTx/>
              <a:uFillTx/>
              <a:latin typeface="+mj-lt"/>
              <a:ea typeface="+mn-ea"/>
              <a:cs typeface="+mn-cs"/>
            </a:endParaRPr>
          </a:p>
        </p:txBody>
      </p:sp>
      <p:pic>
        <p:nvPicPr>
          <p:cNvPr id="13" name="Picture 12" descr="slide3_divider.png"/>
          <p:cNvPicPr>
            <a:picLocks noChangeAspect="1"/>
          </p:cNvPicPr>
          <p:nvPr/>
        </p:nvPicPr>
        <p:blipFill>
          <a:blip r:embed="rId3" cstate="print"/>
          <a:stretch>
            <a:fillRect/>
          </a:stretch>
        </p:blipFill>
        <p:spPr>
          <a:xfrm>
            <a:off x="11809885" y="2768823"/>
            <a:ext cx="57150" cy="4533900"/>
          </a:xfrm>
          <a:prstGeom prst="rect">
            <a:avLst/>
          </a:prstGeom>
        </p:spPr>
      </p:pic>
      <p:sp>
        <p:nvSpPr>
          <p:cNvPr id="17" name="TextBox 16"/>
          <p:cNvSpPr txBox="1"/>
          <p:nvPr/>
        </p:nvSpPr>
        <p:spPr>
          <a:xfrm>
            <a:off x="12241933" y="6454005"/>
            <a:ext cx="4536504" cy="1310872"/>
          </a:xfrm>
          <a:prstGeom prst="rect">
            <a:avLst/>
          </a:prstGeom>
          <a:noFill/>
          <a:effectLst>
            <a:outerShdw dist="25400" dir="2700000" algn="tl" rotWithShape="0">
              <a:schemeClr val="bg1">
                <a:alpha val="40000"/>
              </a:schemeClr>
            </a:outerShdw>
          </a:effectLst>
        </p:spPr>
        <p:txBody>
          <a:bodyPr wrap="square" rtlCol="0">
            <a:spAutoFit/>
          </a:bodyPr>
          <a:lstStyle/>
          <a:p>
            <a:pPr>
              <a:lnSpc>
                <a:spcPts val="2400"/>
              </a:lnSpc>
            </a:pPr>
            <a:r>
              <a:rPr lang="en-SG" sz="1900" b="1" dirty="0">
                <a:solidFill>
                  <a:srgbClr val="646464"/>
                </a:solidFill>
                <a:latin typeface="Calibri" pitchFamily="34" charset="0"/>
                <a:cs typeface="Calibri" pitchFamily="34" charset="0"/>
              </a:rPr>
              <a:t>Control Lugs </a:t>
            </a:r>
            <a:r>
              <a:rPr lang="en-SG" sz="1900" dirty="0">
                <a:solidFill>
                  <a:srgbClr val="646464"/>
                </a:solidFill>
                <a:latin typeface="Calibri" pitchFamily="34" charset="0"/>
                <a:cs typeface="Calibri" pitchFamily="34" charset="0"/>
              </a:rPr>
              <a:t>keep the core within the cylinder case. If a core is removed the door can be opened or a new core could replace the old one.</a:t>
            </a:r>
          </a:p>
        </p:txBody>
      </p:sp>
      <p:sp>
        <p:nvSpPr>
          <p:cNvPr id="18" name="Text Placeholder 7"/>
          <p:cNvSpPr txBox="1">
            <a:spLocks/>
          </p:cNvSpPr>
          <p:nvPr/>
        </p:nvSpPr>
        <p:spPr>
          <a:xfrm>
            <a:off x="12169925" y="5361111"/>
            <a:ext cx="4536505" cy="792088"/>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Core Removal</a:t>
            </a:r>
            <a:endParaRPr kumimoji="0" lang="en-SG" sz="48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19" name="Text Placeholder 7"/>
          <p:cNvSpPr txBox="1">
            <a:spLocks/>
          </p:cNvSpPr>
          <p:nvPr/>
        </p:nvSpPr>
        <p:spPr>
          <a:xfrm>
            <a:off x="12169924" y="5937175"/>
            <a:ext cx="4536505" cy="576064"/>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rgbClr val="818181"/>
                </a:solidFill>
                <a:effectLst>
                  <a:outerShdw dist="38100" dir="2700000" algn="tl" rotWithShape="0">
                    <a:schemeClr val="bg1">
                      <a:alpha val="40000"/>
                    </a:schemeClr>
                  </a:outerShdw>
                </a:effectLst>
                <a:uLnTx/>
                <a:uFillTx/>
                <a:latin typeface="+mj-lt"/>
                <a:ea typeface="+mn-ea"/>
                <a:cs typeface="+mn-cs"/>
              </a:rPr>
              <a:t>Creative director</a:t>
            </a:r>
            <a:endParaRPr kumimoji="0" lang="en-SG" sz="2400" b="0" i="0" u="none" strike="noStrike" kern="1200" cap="none" spc="0" normalizeH="0" baseline="0" noProof="0" dirty="0">
              <a:ln>
                <a:noFill/>
              </a:ln>
              <a:solidFill>
                <a:srgbClr val="818181"/>
              </a:solidFill>
              <a:effectLst>
                <a:outerShdw dist="38100" dir="2700000" algn="tl" rotWithShape="0">
                  <a:schemeClr val="bg1">
                    <a:alpha val="40000"/>
                  </a:schemeClr>
                </a:outerShdw>
              </a:effectLst>
              <a:uLnTx/>
              <a:uFillTx/>
              <a:latin typeface="+mj-lt"/>
              <a:ea typeface="+mn-ea"/>
              <a:cs typeface="+mn-cs"/>
            </a:endParaRPr>
          </a:p>
        </p:txBody>
      </p:sp>
      <p:pic>
        <p:nvPicPr>
          <p:cNvPr id="21" name="Content Placeholder 3">
            <a:extLst>
              <a:ext uri="{FF2B5EF4-FFF2-40B4-BE49-F238E27FC236}">
                <a16:creationId xmlns:a16="http://schemas.microsoft.com/office/drawing/2014/main" id="{9FDE0D59-C5F9-4435-8821-A93721B86F27}"/>
              </a:ext>
            </a:extLst>
          </p:cNvPr>
          <p:cNvPicPr>
            <a:picLocks noChangeAspect="1"/>
          </p:cNvPicPr>
          <p:nvPr/>
        </p:nvPicPr>
        <p:blipFill rotWithShape="1">
          <a:blip r:embed="rId4"/>
          <a:srcRect l="1148" t="-1" r="6553" b="6"/>
          <a:stretch/>
        </p:blipFill>
        <p:spPr>
          <a:xfrm>
            <a:off x="7188125" y="2624807"/>
            <a:ext cx="3914923" cy="2809874"/>
          </a:xfrm>
          <a:prstGeom prst="rect">
            <a:avLst/>
          </a:prstGeom>
        </p:spPr>
      </p:pic>
      <p:pic>
        <p:nvPicPr>
          <p:cNvPr id="22" name="Picture 21" descr="A picture containing indoor&#10;&#10;Description automatically generated">
            <a:extLst>
              <a:ext uri="{FF2B5EF4-FFF2-40B4-BE49-F238E27FC236}">
                <a16:creationId xmlns:a16="http://schemas.microsoft.com/office/drawing/2014/main" id="{6487C4D9-8A10-49BD-B50B-C9B73B166C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05185" y="2302619"/>
            <a:ext cx="3810000" cy="3333750"/>
          </a:xfrm>
          <a:prstGeom prst="rect">
            <a:avLst/>
          </a:prstGeom>
        </p:spPr>
      </p:pic>
      <p:sp>
        <p:nvSpPr>
          <p:cNvPr id="23" name="Rectangle 22">
            <a:extLst>
              <a:ext uri="{FF2B5EF4-FFF2-40B4-BE49-F238E27FC236}">
                <a16:creationId xmlns:a16="http://schemas.microsoft.com/office/drawing/2014/main" id="{EA930858-1C08-4936-8C98-E66E322BF446}"/>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F77EA8-A601-47E1-AE96-A97A1D06978B}"/>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par>
                                <p:cTn id="18" presetID="41" presetClass="entr" presetSubtype="0" fill="hold" grpId="0" nodeType="with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7"/>
                                        </p:tgtEl>
                                        <p:attrNameLst>
                                          <p:attrName>ppt_y</p:attrName>
                                        </p:attrNameLst>
                                      </p:cBhvr>
                                      <p:tavLst>
                                        <p:tav tm="0">
                                          <p:val>
                                            <p:strVal val="#ppt_y"/>
                                          </p:val>
                                        </p:tav>
                                        <p:tav tm="100000">
                                          <p:val>
                                            <p:strVal val="#ppt_y"/>
                                          </p:val>
                                        </p:tav>
                                      </p:tavLst>
                                    </p:anim>
                                    <p:anim calcmode="lin" valueType="num">
                                      <p:cBhvr>
                                        <p:cTn id="2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7"/>
                                        </p:tgtEl>
                                      </p:cBhvr>
                                    </p:animEffect>
                                  </p:childTnLst>
                                </p:cTn>
                              </p:par>
                            </p:childTnLst>
                          </p:cTn>
                        </p:par>
                        <p:par>
                          <p:cTn id="25" fill="hold">
                            <p:stCondLst>
                              <p:cond delay="245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3450"/>
                            </p:stCondLst>
                            <p:childTnLst>
                              <p:par>
                                <p:cTn id="30" presetID="18" presetClass="entr" presetSubtype="1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trips(downLeft)">
                                      <p:cBhvr>
                                        <p:cTn id="32" dur="500"/>
                                        <p:tgtEl>
                                          <p:spTgt spid="8"/>
                                        </p:tgtEl>
                                      </p:cBhvr>
                                    </p:animEffect>
                                  </p:childTnLst>
                                </p:cTn>
                              </p:par>
                            </p:childTnLst>
                          </p:cTn>
                        </p:par>
                        <p:par>
                          <p:cTn id="33" fill="hold">
                            <p:stCondLst>
                              <p:cond delay="39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
                                        </p:tgtEl>
                                        <p:attrNameLst>
                                          <p:attrName>ppt_y</p:attrName>
                                        </p:attrNameLst>
                                      </p:cBhvr>
                                      <p:tavLst>
                                        <p:tav tm="0">
                                          <p:val>
                                            <p:strVal val="#ppt_y"/>
                                          </p:val>
                                        </p:tav>
                                        <p:tav tm="100000">
                                          <p:val>
                                            <p:strVal val="#ppt_y"/>
                                          </p:val>
                                        </p:tav>
                                      </p:tavLst>
                                    </p:anim>
                                    <p:anim calcmode="lin" valueType="num">
                                      <p:cBhvr>
                                        <p:cTn id="38"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
                                        </p:tgtEl>
                                      </p:cBhvr>
                                    </p:animEffect>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2"/>
                                        </p:tgtEl>
                                        <p:attrNameLst>
                                          <p:attrName>ppt_y</p:attrName>
                                        </p:attrNameLst>
                                      </p:cBhvr>
                                      <p:tavLst>
                                        <p:tav tm="0">
                                          <p:val>
                                            <p:strVal val="#ppt_y"/>
                                          </p:val>
                                        </p:tav>
                                        <p:tav tm="100000">
                                          <p:val>
                                            <p:strVal val="#ppt_y"/>
                                          </p:val>
                                        </p:tav>
                                      </p:tavLst>
                                    </p:anim>
                                    <p:anim calcmode="lin" valueType="num">
                                      <p:cBhvr>
                                        <p:cTn id="45"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2"/>
                                        </p:tgtEl>
                                      </p:cBhvr>
                                    </p:animEffect>
                                  </p:childTnLst>
                                </p:cTn>
                              </p:par>
                            </p:childTnLst>
                          </p:cTn>
                        </p:par>
                        <p:par>
                          <p:cTn id="48" fill="hold">
                            <p:stCondLst>
                              <p:cond delay="495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childTnLst>
                                </p:cTn>
                              </p:par>
                            </p:childTnLst>
                          </p:cTn>
                        </p:par>
                        <p:par>
                          <p:cTn id="52" fill="hold">
                            <p:stCondLst>
                              <p:cond delay="5950"/>
                            </p:stCondLst>
                            <p:childTnLst>
                              <p:par>
                                <p:cTn id="53" presetID="18" presetClass="entr" presetSubtype="12"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trips(downLeft)">
                                      <p:cBhvr>
                                        <p:cTn id="55" dur="500"/>
                                        <p:tgtEl>
                                          <p:spTgt spid="13"/>
                                        </p:tgtEl>
                                      </p:cBhvr>
                                    </p:animEffect>
                                  </p:childTnLst>
                                </p:cTn>
                              </p:par>
                            </p:childTnLst>
                          </p:cTn>
                        </p:par>
                        <p:par>
                          <p:cTn id="56" fill="hold">
                            <p:stCondLst>
                              <p:cond delay="645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18"/>
                                        </p:tgtEl>
                                        <p:attrNameLst>
                                          <p:attrName>ppt_y</p:attrName>
                                        </p:attrNameLst>
                                      </p:cBhvr>
                                      <p:tavLst>
                                        <p:tav tm="0">
                                          <p:val>
                                            <p:strVal val="#ppt_y"/>
                                          </p:val>
                                        </p:tav>
                                        <p:tav tm="100000">
                                          <p:val>
                                            <p:strVal val="#ppt_y"/>
                                          </p:val>
                                        </p:tav>
                                      </p:tavLst>
                                    </p:anim>
                                    <p:anim calcmode="lin" valueType="num">
                                      <p:cBhvr>
                                        <p:cTn id="61"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18"/>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19"/>
                                        </p:tgtEl>
                                        <p:attrNameLst>
                                          <p:attrName>ppt_y</p:attrName>
                                        </p:attrNameLst>
                                      </p:cBhvr>
                                      <p:tavLst>
                                        <p:tav tm="0">
                                          <p:val>
                                            <p:strVal val="#ppt_y"/>
                                          </p:val>
                                        </p:tav>
                                        <p:tav tm="100000">
                                          <p:val>
                                            <p:strVal val="#ppt_y"/>
                                          </p:val>
                                        </p:tav>
                                      </p:tavLst>
                                    </p:anim>
                                    <p:anim calcmode="lin" valueType="num">
                                      <p:cBhvr>
                                        <p:cTn id="68"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19"/>
                                        </p:tgtEl>
                                      </p:cBhvr>
                                    </p:animEffect>
                                  </p:childTnLst>
                                </p:cTn>
                              </p:par>
                            </p:childTnLst>
                          </p:cTn>
                        </p:par>
                        <p:par>
                          <p:cTn id="71" fill="hold">
                            <p:stCondLst>
                              <p:cond delay="7700"/>
                            </p:stCondLst>
                            <p:childTnLst>
                              <p:par>
                                <p:cTn id="72" presetID="10" presetClass="entr" presetSubtype="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P spid="12" grpId="0"/>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I.C Core</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Casing and housing</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3076" name="Picture 4">
            <a:extLst>
              <a:ext uri="{FF2B5EF4-FFF2-40B4-BE49-F238E27FC236}">
                <a16:creationId xmlns:a16="http://schemas.microsoft.com/office/drawing/2014/main" id="{A8DD0118-3C27-40CE-A230-9A24A32A1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451" y="1778058"/>
            <a:ext cx="9721080" cy="715825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09E0FBA-16C5-47A3-A66F-FF967CB6C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79" y="1761553"/>
            <a:ext cx="6552728" cy="714823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3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SFIC Keys</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Parts of a key</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Keymark</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695319"/>
          </a:xfrm>
          <a:prstGeom prst="rect">
            <a:avLst/>
          </a:prstGeom>
          <a:noFill/>
          <a:effectLst/>
        </p:spPr>
        <p:txBody>
          <a:bodyPr wrap="square" rtlCol="0">
            <a:spAutoFit/>
          </a:bodyPr>
          <a:lstStyle/>
          <a:p>
            <a:pPr>
              <a:lnSpc>
                <a:spcPts val="2400"/>
              </a:lnSpc>
            </a:pPr>
            <a:r>
              <a:rPr lang="en-SG" sz="1900" b="1"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Keymarks</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denote which key this goes to within a system and which door(s). </a:t>
            </a:r>
          </a:p>
        </p:txBody>
      </p:sp>
      <p:sp>
        <p:nvSpPr>
          <p:cNvPr id="30" name="Text Placeholder 7"/>
          <p:cNvSpPr txBox="1">
            <a:spLocks/>
          </p:cNvSpPr>
          <p:nvPr/>
        </p:nvSpPr>
        <p:spPr>
          <a:xfrm>
            <a:off x="1729186" y="4020896"/>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Keyway Marking</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1617" y="4529077"/>
            <a:ext cx="4896544" cy="695319"/>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Keyway Marking</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Denotes the type of keyway used.</a:t>
            </a:r>
          </a:p>
        </p:txBody>
      </p:sp>
      <p:sp>
        <p:nvSpPr>
          <p:cNvPr id="32" name="Text Placeholder 7"/>
          <p:cNvSpPr txBox="1">
            <a:spLocks/>
          </p:cNvSpPr>
          <p:nvPr/>
        </p:nvSpPr>
        <p:spPr>
          <a:xfrm>
            <a:off x="1729186" y="5283879"/>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dirty="0">
                <a:solidFill>
                  <a:srgbClr val="B32121"/>
                </a:solidFill>
                <a:effectLst>
                  <a:outerShdw dist="38100" dir="2700000" algn="tl" rotWithShape="0">
                    <a:schemeClr val="bg1">
                      <a:alpha val="40000"/>
                    </a:schemeClr>
                  </a:outerShdw>
                </a:effectLst>
                <a:latin typeface="+mj-lt"/>
              </a:rPr>
              <a:t>Serialization</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3" name="TextBox 32"/>
          <p:cNvSpPr txBox="1"/>
          <p:nvPr/>
        </p:nvSpPr>
        <p:spPr>
          <a:xfrm>
            <a:off x="1801617" y="5792060"/>
            <a:ext cx="4896544" cy="695319"/>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Optional: </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but useful if you have multiples of a key going to different people</a:t>
            </a:r>
          </a:p>
        </p:txBody>
      </p:sp>
      <p:sp>
        <p:nvSpPr>
          <p:cNvPr id="34" name="Text Placeholder 7"/>
          <p:cNvSpPr txBox="1">
            <a:spLocks/>
          </p:cNvSpPr>
          <p:nvPr/>
        </p:nvSpPr>
        <p:spPr>
          <a:xfrm>
            <a:off x="1729609" y="6585619"/>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Tip Stop</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5" name="TextBox 34"/>
          <p:cNvSpPr txBox="1"/>
          <p:nvPr/>
        </p:nvSpPr>
        <p:spPr>
          <a:xfrm>
            <a:off x="1802040" y="7088204"/>
            <a:ext cx="4896544" cy="695319"/>
          </a:xfrm>
          <a:prstGeom prst="rect">
            <a:avLst/>
          </a:prstGeom>
          <a:noFill/>
          <a:effectLst/>
        </p:spPr>
        <p:txBody>
          <a:bodyPr wrap="square" rtlCol="0">
            <a:spAutoFit/>
          </a:bodyPr>
          <a:lstStyle/>
          <a:p>
            <a:pPr>
              <a:lnSpc>
                <a:spcPts val="2400"/>
              </a:lnSpc>
            </a:pP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There is some variance in the types of tips used by different SFICs. </a:t>
            </a:r>
          </a:p>
        </p:txBody>
      </p:sp>
      <p:pic>
        <p:nvPicPr>
          <p:cNvPr id="14" name="Content Placeholder 3">
            <a:extLst>
              <a:ext uri="{FF2B5EF4-FFF2-40B4-BE49-F238E27FC236}">
                <a16:creationId xmlns:a16="http://schemas.microsoft.com/office/drawing/2014/main" id="{919B99D4-7D2F-428F-8B5E-2C86D0A0058C}"/>
              </a:ext>
            </a:extLst>
          </p:cNvPr>
          <p:cNvPicPr>
            <a:picLocks noChangeAspect="1"/>
          </p:cNvPicPr>
          <p:nvPr/>
        </p:nvPicPr>
        <p:blipFill rotWithShape="1">
          <a:blip r:embed="rId3"/>
          <a:srcRect t="9383" b="2739"/>
          <a:stretch/>
        </p:blipFill>
        <p:spPr>
          <a:xfrm>
            <a:off x="8641531" y="2944183"/>
            <a:ext cx="7334981" cy="4560425"/>
          </a:xfrm>
          <a:prstGeom prst="rect">
            <a:avLst/>
          </a:prstGeom>
          <a:scene3d>
            <a:camera prst="orthographicFront"/>
            <a:lightRig rig="threePt" dir="t"/>
          </a:scene3d>
          <a:sp3d>
            <a:bevelT w="165100" prst="coolSlant"/>
            <a:bevelB/>
          </a:sp3d>
        </p:spPr>
      </p:pic>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18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p:cTn id="19" dur="500" fill="hold"/>
                                        <p:tgtEl>
                                          <p:spTgt spid="3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0">
                                            <p:txEl>
                                              <p:pRg st="0" end="0"/>
                                            </p:txEl>
                                          </p:spTgt>
                                        </p:tgtEl>
                                        <p:attrNameLst>
                                          <p:attrName>ppt_y</p:attrName>
                                        </p:attrNameLst>
                                      </p:cBhvr>
                                      <p:tavLst>
                                        <p:tav tm="0">
                                          <p:val>
                                            <p:strVal val="#ppt_y"/>
                                          </p:val>
                                        </p:tav>
                                        <p:tav tm="100000">
                                          <p:val>
                                            <p:strVal val="#ppt_y"/>
                                          </p:val>
                                        </p:tav>
                                      </p:tavLst>
                                    </p:anim>
                                    <p:anim calcmode="lin" valueType="num">
                                      <p:cBhvr>
                                        <p:cTn id="21" dur="500" fill="hold"/>
                                        <p:tgtEl>
                                          <p:spTgt spid="3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0">
                                            <p:txEl>
                                              <p:pRg st="0" end="0"/>
                                            </p:txEl>
                                          </p:spTgt>
                                        </p:tgtEl>
                                      </p:cBhvr>
                                    </p:animEffect>
                                  </p:childTnLst>
                                </p:cTn>
                              </p:par>
                            </p:childTnLst>
                          </p:cTn>
                        </p:par>
                        <p:par>
                          <p:cTn id="24" fill="hold">
                            <p:stCondLst>
                              <p:cond delay="2900"/>
                            </p:stCondLst>
                            <p:childTnLst>
                              <p:par>
                                <p:cTn id="25" presetID="10" presetClass="entr" presetSubtype="0" fill="hold" nodeType="after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fade">
                                      <p:cBhvr>
                                        <p:cTn id="27" dur="1000"/>
                                        <p:tgtEl>
                                          <p:spTgt spid="31">
                                            <p:txEl>
                                              <p:pRg st="0" end="0"/>
                                            </p:txEl>
                                          </p:spTgt>
                                        </p:tgtEl>
                                      </p:cBhvr>
                                    </p:animEffect>
                                  </p:childTnLst>
                                </p:cTn>
                              </p:par>
                            </p:childTnLst>
                          </p:cTn>
                        </p:par>
                        <p:par>
                          <p:cTn id="28" fill="hold">
                            <p:stCondLst>
                              <p:cond delay="39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32">
                                            <p:txEl>
                                              <p:pRg st="0" end="0"/>
                                            </p:txEl>
                                          </p:spTgt>
                                        </p:tgtEl>
                                        <p:attrNameLst>
                                          <p:attrName>style.visibility</p:attrName>
                                        </p:attrNameLst>
                                      </p:cBhvr>
                                      <p:to>
                                        <p:strVal val="visible"/>
                                      </p:to>
                                    </p:set>
                                    <p:anim calcmode="lin" valueType="num">
                                      <p:cBhvr>
                                        <p:cTn id="31" dur="500" fill="hold"/>
                                        <p:tgtEl>
                                          <p:spTgt spid="3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2">
                                            <p:txEl>
                                              <p:pRg st="0" end="0"/>
                                            </p:txEl>
                                          </p:spTgt>
                                        </p:tgtEl>
                                        <p:attrNameLst>
                                          <p:attrName>ppt_y</p:attrName>
                                        </p:attrNameLst>
                                      </p:cBhvr>
                                      <p:tavLst>
                                        <p:tav tm="0">
                                          <p:val>
                                            <p:strVal val="#ppt_y"/>
                                          </p:val>
                                        </p:tav>
                                        <p:tav tm="100000">
                                          <p:val>
                                            <p:strVal val="#ppt_y"/>
                                          </p:val>
                                        </p:tav>
                                      </p:tavLst>
                                    </p:anim>
                                    <p:anim calcmode="lin" valueType="num">
                                      <p:cBhvr>
                                        <p:cTn id="33" dur="500" fill="hold"/>
                                        <p:tgtEl>
                                          <p:spTgt spid="3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2">
                                            <p:txEl>
                                              <p:pRg st="0" end="0"/>
                                            </p:txEl>
                                          </p:spTgt>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33">
                                            <p:txEl>
                                              <p:pRg st="0" end="0"/>
                                            </p:txEl>
                                          </p:spTgt>
                                        </p:tgtEl>
                                        <p:attrNameLst>
                                          <p:attrName>style.visibility</p:attrName>
                                        </p:attrNameLst>
                                      </p:cBhvr>
                                      <p:to>
                                        <p:strVal val="visible"/>
                                      </p:to>
                                    </p:set>
                                    <p:animEffect transition="in" filter="fade">
                                      <p:cBhvr>
                                        <p:cTn id="39" dur="1000"/>
                                        <p:tgtEl>
                                          <p:spTgt spid="33">
                                            <p:txEl>
                                              <p:pRg st="0" end="0"/>
                                            </p:txEl>
                                          </p:spTgt>
                                        </p:tgtEl>
                                      </p:cBhvr>
                                    </p:animEffect>
                                  </p:childTnLst>
                                </p:cTn>
                              </p:par>
                            </p:childTnLst>
                          </p:cTn>
                        </p:par>
                        <p:par>
                          <p:cTn id="40" fill="hold">
                            <p:stCondLst>
                              <p:cond delay="60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34">
                                            <p:txEl>
                                              <p:pRg st="0" end="0"/>
                                            </p:txEl>
                                          </p:spTgt>
                                        </p:tgtEl>
                                        <p:attrNameLst>
                                          <p:attrName>style.visibility</p:attrName>
                                        </p:attrNameLst>
                                      </p:cBhvr>
                                      <p:to>
                                        <p:strVal val="visible"/>
                                      </p:to>
                                    </p:set>
                                    <p:anim calcmode="lin" valueType="num">
                                      <p:cBhvr>
                                        <p:cTn id="43" dur="500" fill="hold"/>
                                        <p:tgtEl>
                                          <p:spTgt spid="3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4">
                                            <p:txEl>
                                              <p:pRg st="0" end="0"/>
                                            </p:txEl>
                                          </p:spTgt>
                                        </p:tgtEl>
                                        <p:attrNameLst>
                                          <p:attrName>ppt_y</p:attrName>
                                        </p:attrNameLst>
                                      </p:cBhvr>
                                      <p:tavLst>
                                        <p:tav tm="0">
                                          <p:val>
                                            <p:strVal val="#ppt_y"/>
                                          </p:val>
                                        </p:tav>
                                        <p:tav tm="100000">
                                          <p:val>
                                            <p:strVal val="#ppt_y"/>
                                          </p:val>
                                        </p:tav>
                                      </p:tavLst>
                                    </p:anim>
                                    <p:anim calcmode="lin" valueType="num">
                                      <p:cBhvr>
                                        <p:cTn id="45" dur="500" fill="hold"/>
                                        <p:tgtEl>
                                          <p:spTgt spid="3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4">
                                            <p:txEl>
                                              <p:pRg st="0" end="0"/>
                                            </p:txEl>
                                          </p:spTgt>
                                        </p:tgtEl>
                                      </p:cBhvr>
                                    </p:animEffect>
                                  </p:childTnLst>
                                </p:cTn>
                              </p:par>
                            </p:childTnLst>
                          </p:cTn>
                        </p:par>
                        <p:par>
                          <p:cTn id="48" fill="hold">
                            <p:stCondLst>
                              <p:cond delay="6800"/>
                            </p:stCondLst>
                            <p:childTnLst>
                              <p:par>
                                <p:cTn id="49" presetID="10" presetClass="entr" presetSubtype="0" fill="hold" nodeType="afterEffect">
                                  <p:stCondLst>
                                    <p:cond delay="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fade">
                                      <p:cBhvr>
                                        <p:cTn id="51" dur="1000"/>
                                        <p:tgtEl>
                                          <p:spTgt spid="35">
                                            <p:txEl>
                                              <p:pRg st="0" end="0"/>
                                            </p:txEl>
                                          </p:spTgt>
                                        </p:tgtEl>
                                      </p:cBhvr>
                                    </p:animEffect>
                                  </p:childTnLst>
                                </p:cTn>
                              </p:par>
                            </p:childTnLst>
                          </p:cTn>
                        </p:par>
                        <p:par>
                          <p:cTn id="52" fill="hold">
                            <p:stCondLst>
                              <p:cond delay="7800"/>
                            </p:stCondLst>
                            <p:childTnLst>
                              <p:par>
                                <p:cTn id="53" presetID="18" presetClass="entr" presetSubtype="12"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strips(downLeft)">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30" grpId="0" build="p"/>
      <p:bldP spid="32" grpId="0" build="p"/>
      <p:bldP spid="3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BEST Key Systems</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Parts of a key</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High value keys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1003095"/>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CT- Control </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Core removal and open any door </a:t>
            </a: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GM- Grand Master </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Operates any door</a:t>
            </a:r>
          </a:p>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MA,MB,MC,MD – Master </a:t>
            </a:r>
            <a:r>
              <a:rPr lang="en-SG" sz="1900" i="1" dirty="0" err="1">
                <a:solidFill>
                  <a:srgbClr val="646464"/>
                </a:solidFill>
                <a:effectLst>
                  <a:outerShdw dist="38100" dir="2700000" algn="tl" rotWithShape="0">
                    <a:schemeClr val="bg1">
                      <a:alpha val="40000"/>
                    </a:schemeClr>
                  </a:outerShdw>
                </a:effectLst>
                <a:latin typeface="Calibri" pitchFamily="34" charset="0"/>
                <a:cs typeface="Calibri" pitchFamily="34" charset="0"/>
              </a:rPr>
              <a:t>Master</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of A, B, C ,D …</a:t>
            </a:r>
            <a:endPar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endParaRPr>
          </a:p>
        </p:txBody>
      </p:sp>
      <p:sp>
        <p:nvSpPr>
          <p:cNvPr id="30" name="Text Placeholder 7"/>
          <p:cNvSpPr txBox="1">
            <a:spLocks/>
          </p:cNvSpPr>
          <p:nvPr/>
        </p:nvSpPr>
        <p:spPr>
          <a:xfrm>
            <a:off x="1729186" y="4805683"/>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Operating Keys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1" name="TextBox 30"/>
          <p:cNvSpPr txBox="1"/>
          <p:nvPr/>
        </p:nvSpPr>
        <p:spPr>
          <a:xfrm>
            <a:off x="1801617" y="5313864"/>
            <a:ext cx="4896544" cy="1310872"/>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Operating Keys</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 are useful for opening a door within a system. These are the keys you’d typically give an authorized user for their office, the server room, or another sensitive area.</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18" name="Picture 17">
            <a:extLst>
              <a:ext uri="{FF2B5EF4-FFF2-40B4-BE49-F238E27FC236}">
                <a16:creationId xmlns:a16="http://schemas.microsoft.com/office/drawing/2014/main" id="{0BE2C782-4112-4789-85DC-1E242DF6058D}"/>
              </a:ext>
            </a:extLst>
          </p:cNvPr>
          <p:cNvPicPr>
            <a:picLocks noChangeAspect="1"/>
          </p:cNvPicPr>
          <p:nvPr/>
        </p:nvPicPr>
        <p:blipFill rotWithShape="1">
          <a:blip r:embed="rId3"/>
          <a:srcRect l="980" t="1022" r="2955" b="3484"/>
          <a:stretch/>
        </p:blipFill>
        <p:spPr>
          <a:xfrm>
            <a:off x="8425507" y="1739591"/>
            <a:ext cx="8678723" cy="6810991"/>
          </a:xfrm>
          <a:prstGeom prst="rect">
            <a:avLst/>
          </a:prstGeom>
          <a:scene3d>
            <a:camera prst="orthographicFront"/>
            <a:lightRig rig="threePt" dir="t"/>
          </a:scene3d>
          <a:sp3d>
            <a:bevelT/>
          </a:sp3d>
        </p:spPr>
      </p:pic>
    </p:spTree>
    <p:extLst>
      <p:ext uri="{BB962C8B-B14F-4D97-AF65-F5344CB8AC3E}">
        <p14:creationId xmlns:p14="http://schemas.microsoft.com/office/powerpoint/2010/main" val="136835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11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animEffect transition="in" filter="fade">
                                      <p:cBhvr>
                                        <p:cTn id="19" dur="1000"/>
                                        <p:tgtEl>
                                          <p:spTgt spid="29">
                                            <p:txEl>
                                              <p:pRg st="1" end="1"/>
                                            </p:txEl>
                                          </p:spTgt>
                                        </p:tgtEl>
                                      </p:cBhvr>
                                    </p:animEffect>
                                  </p:childTnLst>
                                </p:cTn>
                              </p:par>
                            </p:childTnLst>
                          </p:cTn>
                        </p:par>
                        <p:par>
                          <p:cTn id="20" fill="hold">
                            <p:stCondLst>
                              <p:cond delay="3100"/>
                            </p:stCondLst>
                            <p:childTnLst>
                              <p:par>
                                <p:cTn id="21" presetID="10" presetClass="entr" presetSubtype="0" fill="hold" nodeType="afterEffect">
                                  <p:stCondLst>
                                    <p:cond delay="0"/>
                                  </p:stCondLst>
                                  <p:childTnLst>
                                    <p:set>
                                      <p:cBhvr>
                                        <p:cTn id="22" dur="1" fill="hold">
                                          <p:stCondLst>
                                            <p:cond delay="0"/>
                                          </p:stCondLst>
                                        </p:cTn>
                                        <p:tgtEl>
                                          <p:spTgt spid="29">
                                            <p:txEl>
                                              <p:pRg st="2" end="2"/>
                                            </p:txEl>
                                          </p:spTgt>
                                        </p:tgtEl>
                                        <p:attrNameLst>
                                          <p:attrName>style.visibility</p:attrName>
                                        </p:attrNameLst>
                                      </p:cBhvr>
                                      <p:to>
                                        <p:strVal val="visible"/>
                                      </p:to>
                                    </p:set>
                                    <p:animEffect transition="in" filter="fade">
                                      <p:cBhvr>
                                        <p:cTn id="23" dur="1000"/>
                                        <p:tgtEl>
                                          <p:spTgt spid="29">
                                            <p:txEl>
                                              <p:pRg st="2" end="2"/>
                                            </p:txEl>
                                          </p:spTgt>
                                        </p:tgtEl>
                                      </p:cBhvr>
                                    </p:animEffect>
                                  </p:childTnLst>
                                </p:cTn>
                              </p:par>
                            </p:childTnLst>
                          </p:cTn>
                        </p:par>
                        <p:par>
                          <p:cTn id="24" fill="hold">
                            <p:stCondLst>
                              <p:cond delay="41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30">
                                            <p:txEl>
                                              <p:pRg st="0" end="0"/>
                                            </p:txEl>
                                          </p:spTgt>
                                        </p:tgtEl>
                                        <p:attrNameLst>
                                          <p:attrName>style.visibility</p:attrName>
                                        </p:attrNameLst>
                                      </p:cBhvr>
                                      <p:to>
                                        <p:strVal val="visible"/>
                                      </p:to>
                                    </p:set>
                                    <p:anim calcmode="lin" valueType="num">
                                      <p:cBhvr>
                                        <p:cTn id="27" dur="500" fill="hold"/>
                                        <p:tgtEl>
                                          <p:spTgt spid="3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30">
                                            <p:txEl>
                                              <p:pRg st="0" end="0"/>
                                            </p:txEl>
                                          </p:spTgt>
                                        </p:tgtEl>
                                        <p:attrNameLst>
                                          <p:attrName>ppt_y</p:attrName>
                                        </p:attrNameLst>
                                      </p:cBhvr>
                                      <p:tavLst>
                                        <p:tav tm="0">
                                          <p:val>
                                            <p:strVal val="#ppt_y"/>
                                          </p:val>
                                        </p:tav>
                                        <p:tav tm="100000">
                                          <p:val>
                                            <p:strVal val="#ppt_y"/>
                                          </p:val>
                                        </p:tav>
                                      </p:tavLst>
                                    </p:anim>
                                    <p:anim calcmode="lin" valueType="num">
                                      <p:cBhvr>
                                        <p:cTn id="29" dur="500" fill="hold"/>
                                        <p:tgtEl>
                                          <p:spTgt spid="3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3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30">
                                            <p:txEl>
                                              <p:pRg st="0" end="0"/>
                                            </p:txEl>
                                          </p:spTgt>
                                        </p:tgtEl>
                                      </p:cBhvr>
                                    </p:animEffect>
                                  </p:childTnLst>
                                </p:cTn>
                              </p:par>
                            </p:childTnLst>
                          </p:cTn>
                        </p:par>
                        <p:par>
                          <p:cTn id="32" fill="hold">
                            <p:stCondLst>
                              <p:cond delay="5200"/>
                            </p:stCondLst>
                            <p:childTnLst>
                              <p:par>
                                <p:cTn id="33" presetID="10" presetClass="entr" presetSubtype="0" fill="hold" nodeType="afterEffect">
                                  <p:stCondLst>
                                    <p:cond delay="0"/>
                                  </p:stCondLst>
                                  <p:childTnLst>
                                    <p:set>
                                      <p:cBhvr>
                                        <p:cTn id="34" dur="1" fill="hold">
                                          <p:stCondLst>
                                            <p:cond delay="0"/>
                                          </p:stCondLst>
                                        </p:cTn>
                                        <p:tgtEl>
                                          <p:spTgt spid="31">
                                            <p:txEl>
                                              <p:pRg st="0" end="0"/>
                                            </p:txEl>
                                          </p:spTgt>
                                        </p:tgtEl>
                                        <p:attrNameLst>
                                          <p:attrName>style.visibility</p:attrName>
                                        </p:attrNameLst>
                                      </p:cBhvr>
                                      <p:to>
                                        <p:strVal val="visible"/>
                                      </p:to>
                                    </p:set>
                                    <p:animEffect transition="in" filter="fade">
                                      <p:cBhvr>
                                        <p:cTn id="35" dur="1000"/>
                                        <p:tgtEl>
                                          <p:spTgt spid="31">
                                            <p:txEl>
                                              <p:pRg st="0" end="0"/>
                                            </p:txEl>
                                          </p:spTgt>
                                        </p:tgtEl>
                                      </p:cBhvr>
                                    </p:animEffect>
                                  </p:childTnLst>
                                </p:cTn>
                              </p:par>
                            </p:childTnLst>
                          </p:cTn>
                        </p:par>
                        <p:par>
                          <p:cTn id="36" fill="hold">
                            <p:stCondLst>
                              <p:cond delay="6200"/>
                            </p:stCondLst>
                            <p:childTnLst>
                              <p:par>
                                <p:cTn id="37" presetID="18" presetClass="entr" presetSubtype="1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strips(downLeft)">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3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Keyways</a:t>
            </a:r>
            <a:endParaRPr lang="en-SG" dirty="0">
              <a:solidFill>
                <a:srgbClr val="B32121"/>
              </a:solidFill>
            </a:endParaRPr>
          </a:p>
        </p:txBody>
      </p:sp>
      <p:sp>
        <p:nvSpPr>
          <p:cNvPr id="3" name="Text Placeholder 2"/>
          <p:cNvSpPr>
            <a:spLocks noGrp="1"/>
          </p:cNvSpPr>
          <p:nvPr>
            <p:ph type="body" sz="quarter" idx="11"/>
          </p:nvPr>
        </p:nvSpPr>
        <p:spPr/>
        <p:txBody>
          <a:bodyPr/>
          <a:lstStyle/>
          <a:p>
            <a:r>
              <a:rPr lang="en-SG" dirty="0"/>
              <a:t>Parts of a key</a:t>
            </a:r>
          </a:p>
        </p:txBody>
      </p:sp>
      <p:pic>
        <p:nvPicPr>
          <p:cNvPr id="9" name="Picture 8" descr="slide5_divider.png"/>
          <p:cNvPicPr>
            <a:picLocks noChangeAspect="1"/>
          </p:cNvPicPr>
          <p:nvPr/>
        </p:nvPicPr>
        <p:blipFill>
          <a:blip r:embed="rId2" cstate="print"/>
          <a:stretch>
            <a:fillRect/>
          </a:stretch>
        </p:blipFill>
        <p:spPr>
          <a:xfrm>
            <a:off x="6769323" y="2764698"/>
            <a:ext cx="95250" cy="5038725"/>
          </a:xfrm>
          <a:prstGeom prst="rect">
            <a:avLst/>
          </a:prstGeom>
        </p:spPr>
      </p:pic>
      <p:sp>
        <p:nvSpPr>
          <p:cNvPr id="28" name="Text Placeholder 7"/>
          <p:cNvSpPr txBox="1">
            <a:spLocks/>
          </p:cNvSpPr>
          <p:nvPr/>
        </p:nvSpPr>
        <p:spPr>
          <a:xfrm>
            <a:off x="1728763" y="2696815"/>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kumimoji="0" lang="en-US"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rPr>
              <a:t>Keyways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29" name="TextBox 28"/>
          <p:cNvSpPr txBox="1"/>
          <p:nvPr/>
        </p:nvSpPr>
        <p:spPr>
          <a:xfrm>
            <a:off x="1801194" y="3204996"/>
            <a:ext cx="4896544" cy="1003095"/>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SFIC keyways </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are intended to increase the access complexity and can be used add another level of hierarchy.</a:t>
            </a:r>
          </a:p>
        </p:txBody>
      </p:sp>
      <p:sp>
        <p:nvSpPr>
          <p:cNvPr id="32" name="Text Placeholder 7"/>
          <p:cNvSpPr txBox="1">
            <a:spLocks/>
          </p:cNvSpPr>
          <p:nvPr/>
        </p:nvSpPr>
        <p:spPr>
          <a:xfrm>
            <a:off x="1729186" y="5283879"/>
            <a:ext cx="5040983" cy="647700"/>
          </a:xfrm>
          <a:prstGeom prst="rect">
            <a:avLst/>
          </a:prstGeom>
          <a:effectLst/>
        </p:spPr>
        <p:txBody>
          <a:bodyPr vert="horz" lIns="182917" tIns="91458" rIns="182917" bIns="91458" rtlCol="0">
            <a:noAutofit/>
          </a:bodyPr>
          <a:lstStyle/>
          <a:p>
            <a:pPr marL="685937" marR="0" lvl="0" indent="-685937" algn="l" defTabSz="1829166" rtl="0" eaLnBrk="1" fontAlgn="auto" latinLnBrk="0" hangingPunct="1">
              <a:lnSpc>
                <a:spcPct val="100000"/>
              </a:lnSpc>
              <a:spcBef>
                <a:spcPct val="20000"/>
              </a:spcBef>
              <a:spcAft>
                <a:spcPts val="0"/>
              </a:spcAft>
              <a:buClrTx/>
              <a:buSzTx/>
              <a:buFont typeface="Arial" pitchFamily="34" charset="0"/>
              <a:buNone/>
              <a:tabLst/>
              <a:defRPr/>
            </a:pPr>
            <a:r>
              <a:rPr lang="en-US" sz="3500" dirty="0">
                <a:solidFill>
                  <a:srgbClr val="B32121"/>
                </a:solidFill>
                <a:effectLst>
                  <a:outerShdw dist="38100" dir="2700000" algn="tl" rotWithShape="0">
                    <a:schemeClr val="bg1">
                      <a:alpha val="40000"/>
                    </a:schemeClr>
                  </a:outerShdw>
                </a:effectLst>
                <a:latin typeface="+mj-lt"/>
              </a:rPr>
              <a:t>Multi-keyway keys</a:t>
            </a:r>
            <a:endParaRPr kumimoji="0" lang="en-SG" sz="3500" b="0" i="0" u="none" strike="noStrike" kern="1200" cap="none" spc="0" normalizeH="0" baseline="0" noProof="0" dirty="0">
              <a:ln>
                <a:noFill/>
              </a:ln>
              <a:solidFill>
                <a:srgbClr val="B32121"/>
              </a:solidFill>
              <a:effectLst>
                <a:outerShdw dist="38100" dir="2700000" algn="tl" rotWithShape="0">
                  <a:schemeClr val="bg1">
                    <a:alpha val="40000"/>
                  </a:schemeClr>
                </a:outerShdw>
              </a:effectLst>
              <a:uLnTx/>
              <a:uFillTx/>
              <a:latin typeface="+mj-lt"/>
              <a:ea typeface="+mn-ea"/>
              <a:cs typeface="+mn-cs"/>
            </a:endParaRPr>
          </a:p>
        </p:txBody>
      </p:sp>
      <p:sp>
        <p:nvSpPr>
          <p:cNvPr id="33" name="TextBox 32"/>
          <p:cNvSpPr txBox="1"/>
          <p:nvPr/>
        </p:nvSpPr>
        <p:spPr>
          <a:xfrm>
            <a:off x="1801617" y="5792060"/>
            <a:ext cx="4896544" cy="1618648"/>
          </a:xfrm>
          <a:prstGeom prst="rect">
            <a:avLst/>
          </a:prstGeom>
          <a:noFill/>
          <a:effectLst/>
        </p:spPr>
        <p:txBody>
          <a:bodyPr wrap="square" rtlCol="0">
            <a:spAutoFit/>
          </a:bodyPr>
          <a:lstStyle/>
          <a:p>
            <a:pPr>
              <a:lnSpc>
                <a:spcPts val="2400"/>
              </a:lnSpc>
            </a:pPr>
            <a:r>
              <a:rPr lang="en-SG" sz="1900" b="1" i="1" dirty="0">
                <a:solidFill>
                  <a:srgbClr val="646464"/>
                </a:solidFill>
                <a:effectLst>
                  <a:outerShdw dist="38100" dir="2700000" algn="tl" rotWithShape="0">
                    <a:schemeClr val="bg1">
                      <a:alpha val="40000"/>
                    </a:schemeClr>
                  </a:outerShdw>
                </a:effectLst>
                <a:latin typeface="Calibri" pitchFamily="34" charset="0"/>
                <a:cs typeface="Calibri" pitchFamily="34" charset="0"/>
              </a:rPr>
              <a:t>Some </a:t>
            </a:r>
            <a:r>
              <a:rPr lang="en-SG" sz="1900" i="1" dirty="0">
                <a:solidFill>
                  <a:srgbClr val="646464"/>
                </a:solidFill>
                <a:effectLst>
                  <a:outerShdw dist="38100" dir="2700000" algn="tl" rotWithShape="0">
                    <a:schemeClr val="bg1">
                      <a:alpha val="40000"/>
                    </a:schemeClr>
                  </a:outerShdw>
                </a:effectLst>
                <a:latin typeface="Calibri" pitchFamily="34" charset="0"/>
                <a:cs typeface="Calibri" pitchFamily="34" charset="0"/>
              </a:rPr>
              <a:t>keys can operate multiple types of keyways. Take for example the WA,WB,WC keys shown to the right. When in doubt multi-way keys may also provide additional lateral movement opportunities</a:t>
            </a:r>
          </a:p>
        </p:txBody>
      </p:sp>
      <p:sp>
        <p:nvSpPr>
          <p:cNvPr id="15" name="Rectangle 14">
            <a:extLst>
              <a:ext uri="{FF2B5EF4-FFF2-40B4-BE49-F238E27FC236}">
                <a16:creationId xmlns:a16="http://schemas.microsoft.com/office/drawing/2014/main" id="{6DC1EB51-0C1A-41F8-B206-F3DABBC6EDBD}"/>
              </a:ext>
            </a:extLst>
          </p:cNvPr>
          <p:cNvSpPr/>
          <p:nvPr/>
        </p:nvSpPr>
        <p:spPr>
          <a:xfrm>
            <a:off x="7365443" y="9484813"/>
            <a:ext cx="3502118" cy="36004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7E87E3-B03F-45AC-8751-FD5E271CC438}"/>
              </a:ext>
            </a:extLst>
          </p:cNvPr>
          <p:cNvSpPr/>
          <p:nvPr/>
        </p:nvSpPr>
        <p:spPr>
          <a:xfrm>
            <a:off x="7777435" y="9341667"/>
            <a:ext cx="2567498" cy="646331"/>
          </a:xfrm>
          <a:prstGeom prst="rect">
            <a:avLst/>
          </a:prstGeom>
        </p:spPr>
        <p:txBody>
          <a:bodyPr wrap="none">
            <a:spAutoFit/>
          </a:bodyPr>
          <a:lstStyle/>
          <a:p>
            <a:r>
              <a:rPr lang="en-US" dirty="0">
                <a:solidFill>
                  <a:schemeClr val="bg1"/>
                </a:solidFill>
                <a:latin typeface="+mj-lt"/>
              </a:rPr>
              <a:t>ANTHOLOGY</a:t>
            </a:r>
            <a:endParaRPr lang="en-SG" dirty="0">
              <a:solidFill>
                <a:schemeClr val="bg1"/>
              </a:solidFill>
              <a:latin typeface="+mj-lt"/>
            </a:endParaRPr>
          </a:p>
        </p:txBody>
      </p:sp>
      <p:pic>
        <p:nvPicPr>
          <p:cNvPr id="17" name="Picture 16">
            <a:extLst>
              <a:ext uri="{FF2B5EF4-FFF2-40B4-BE49-F238E27FC236}">
                <a16:creationId xmlns:a16="http://schemas.microsoft.com/office/drawing/2014/main" id="{92076ED1-91C2-4085-AE7B-F0B3904B545C}"/>
              </a:ext>
            </a:extLst>
          </p:cNvPr>
          <p:cNvPicPr>
            <a:picLocks noChangeAspect="1"/>
          </p:cNvPicPr>
          <p:nvPr/>
        </p:nvPicPr>
        <p:blipFill>
          <a:blip r:embed="rId3"/>
          <a:stretch>
            <a:fillRect/>
          </a:stretch>
        </p:blipFill>
        <p:spPr>
          <a:xfrm>
            <a:off x="7365444" y="2763210"/>
            <a:ext cx="4850456" cy="6178928"/>
          </a:xfrm>
          <a:prstGeom prst="rect">
            <a:avLst/>
          </a:prstGeom>
          <a:scene3d>
            <a:camera prst="orthographicFront"/>
            <a:lightRig rig="threePt" dir="t"/>
          </a:scene3d>
          <a:sp3d>
            <a:bevelT/>
          </a:sp3d>
        </p:spPr>
      </p:pic>
      <p:pic>
        <p:nvPicPr>
          <p:cNvPr id="1026" name="Picture 2">
            <a:extLst>
              <a:ext uri="{FF2B5EF4-FFF2-40B4-BE49-F238E27FC236}">
                <a16:creationId xmlns:a16="http://schemas.microsoft.com/office/drawing/2014/main" id="{67C0C891-F4B7-4FC8-BF30-400EC84A7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908" r="16375"/>
          <a:stretch/>
        </p:blipFill>
        <p:spPr bwMode="auto">
          <a:xfrm>
            <a:off x="12716771" y="4359158"/>
            <a:ext cx="5303133" cy="458298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83F16B2-243B-4E52-8BA8-062514D14D67}"/>
              </a:ext>
            </a:extLst>
          </p:cNvPr>
          <p:cNvSpPr/>
          <p:nvPr/>
        </p:nvSpPr>
        <p:spPr>
          <a:xfrm>
            <a:off x="12943108" y="3223521"/>
            <a:ext cx="4850457" cy="1754326"/>
          </a:xfrm>
          <a:prstGeom prst="rect">
            <a:avLst/>
          </a:prstGeom>
        </p:spPr>
        <p:txBody>
          <a:bodyPr wrap="square">
            <a:spAutoFit/>
          </a:bodyPr>
          <a:lstStyle/>
          <a:p>
            <a:pPr algn="ctr" fontAlgn="base"/>
            <a:r>
              <a:rPr lang="en-US" b="1" dirty="0">
                <a:solidFill>
                  <a:srgbClr val="2D3338"/>
                </a:solidFill>
                <a:latin typeface="adelle-sans"/>
              </a:rPr>
              <a:t>Falcon Multiplex Family</a:t>
            </a:r>
          </a:p>
          <a:p>
            <a:br>
              <a:rPr lang="en-US" dirty="0"/>
            </a:br>
            <a:endParaRPr lang="en-US" dirty="0"/>
          </a:p>
        </p:txBody>
      </p:sp>
      <p:sp>
        <p:nvSpPr>
          <p:cNvPr id="18" name="Rectangle 17">
            <a:extLst>
              <a:ext uri="{FF2B5EF4-FFF2-40B4-BE49-F238E27FC236}">
                <a16:creationId xmlns:a16="http://schemas.microsoft.com/office/drawing/2014/main" id="{82A204AA-DF10-4087-B900-3DDDBC299871}"/>
              </a:ext>
            </a:extLst>
          </p:cNvPr>
          <p:cNvSpPr/>
          <p:nvPr/>
        </p:nvSpPr>
        <p:spPr>
          <a:xfrm>
            <a:off x="7365443" y="1886047"/>
            <a:ext cx="4850457" cy="1754326"/>
          </a:xfrm>
          <a:prstGeom prst="rect">
            <a:avLst/>
          </a:prstGeom>
        </p:spPr>
        <p:txBody>
          <a:bodyPr wrap="square">
            <a:spAutoFit/>
          </a:bodyPr>
          <a:lstStyle/>
          <a:p>
            <a:pPr algn="ctr" fontAlgn="base"/>
            <a:r>
              <a:rPr lang="en-US" b="1" dirty="0">
                <a:solidFill>
                  <a:srgbClr val="2D3338"/>
                </a:solidFill>
                <a:latin typeface="adelle-sans"/>
              </a:rPr>
              <a:t>BEST Family</a:t>
            </a:r>
          </a:p>
          <a:p>
            <a:br>
              <a:rPr lang="en-US" dirty="0"/>
            </a:br>
            <a:endParaRPr lang="en-US" dirty="0"/>
          </a:p>
        </p:txBody>
      </p:sp>
    </p:spTree>
    <p:extLst>
      <p:ext uri="{BB962C8B-B14F-4D97-AF65-F5344CB8AC3E}">
        <p14:creationId xmlns:p14="http://schemas.microsoft.com/office/powerpoint/2010/main" val="32597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xEl>
                                              <p:pRg st="0" end="0"/>
                                            </p:txEl>
                                          </p:spTgt>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1000"/>
                                        <p:tgtEl>
                                          <p:spTgt spid="29">
                                            <p:txEl>
                                              <p:pRg st="0" end="0"/>
                                            </p:txEl>
                                          </p:spTgt>
                                        </p:tgtEl>
                                      </p:cBhvr>
                                    </p:animEffect>
                                  </p:childTnLst>
                                </p:cTn>
                              </p:par>
                            </p:childTnLst>
                          </p:cTn>
                        </p:par>
                        <p:par>
                          <p:cTn id="16" fill="hold">
                            <p:stCondLst>
                              <p:cond delay="18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2">
                                            <p:txEl>
                                              <p:pRg st="0" end="0"/>
                                            </p:txEl>
                                          </p:spTgt>
                                        </p:tgtEl>
                                        <p:attrNameLst>
                                          <p:attrName>style.visibility</p:attrName>
                                        </p:attrNameLst>
                                      </p:cBhvr>
                                      <p:to>
                                        <p:strVal val="visible"/>
                                      </p:to>
                                    </p:set>
                                    <p:anim calcmode="lin" valueType="num">
                                      <p:cBhvr>
                                        <p:cTn id="19" dur="500" fill="hold"/>
                                        <p:tgtEl>
                                          <p:spTgt spid="3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2">
                                            <p:txEl>
                                              <p:pRg st="0" end="0"/>
                                            </p:txEl>
                                          </p:spTgt>
                                        </p:tgtEl>
                                        <p:attrNameLst>
                                          <p:attrName>ppt_y</p:attrName>
                                        </p:attrNameLst>
                                      </p:cBhvr>
                                      <p:tavLst>
                                        <p:tav tm="0">
                                          <p:val>
                                            <p:strVal val="#ppt_y"/>
                                          </p:val>
                                        </p:tav>
                                        <p:tav tm="100000">
                                          <p:val>
                                            <p:strVal val="#ppt_y"/>
                                          </p:val>
                                        </p:tav>
                                      </p:tavLst>
                                    </p:anim>
                                    <p:anim calcmode="lin" valueType="num">
                                      <p:cBhvr>
                                        <p:cTn id="21" dur="500" fill="hold"/>
                                        <p:tgtEl>
                                          <p:spTgt spid="3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2">
                                            <p:txEl>
                                              <p:pRg st="0" end="0"/>
                                            </p:txEl>
                                          </p:spTgt>
                                        </p:tgtEl>
                                      </p:cBhvr>
                                    </p:animEffect>
                                  </p:childTnLst>
                                </p:cTn>
                              </p:par>
                            </p:childTnLst>
                          </p:cTn>
                        </p:par>
                        <p:par>
                          <p:cTn id="24" fill="hold">
                            <p:stCondLst>
                              <p:cond delay="3050"/>
                            </p:stCondLst>
                            <p:childTnLst>
                              <p:par>
                                <p:cTn id="25" presetID="10" presetClass="entr" presetSubtype="0" fill="hold" nodeType="after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fade">
                                      <p:cBhvr>
                                        <p:cTn id="27" dur="1000"/>
                                        <p:tgtEl>
                                          <p:spTgt spid="33">
                                            <p:txEl>
                                              <p:pRg st="0" end="0"/>
                                            </p:txEl>
                                          </p:spTgt>
                                        </p:tgtEl>
                                      </p:cBhvr>
                                    </p:animEffect>
                                  </p:childTnLst>
                                </p:cTn>
                              </p:par>
                            </p:childTnLst>
                          </p:cTn>
                        </p:par>
                        <p:par>
                          <p:cTn id="28" fill="hold">
                            <p:stCondLst>
                              <p:cond delay="4050"/>
                            </p:stCondLst>
                            <p:childTnLst>
                              <p:par>
                                <p:cTn id="29" presetID="18" presetClass="entr" presetSubtype="1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trips(down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3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bas Georgia">
      <a:majorFont>
        <a:latin typeface="Bebas Neue"/>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11045</TotalTime>
  <Words>1231</Words>
  <Application>Microsoft Office PowerPoint</Application>
  <PresentationFormat>Custom</PresentationFormat>
  <Paragraphs>157</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adelle-sans</vt:lpstr>
      <vt:lpstr>Arial</vt:lpstr>
      <vt:lpstr>Bebas Neue</vt:lpstr>
      <vt:lpstr>Calibri</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Glenn</dc:creator>
  <cp:lastModifiedBy>Austin Marck</cp:lastModifiedBy>
  <cp:revision>127</cp:revision>
  <dcterms:created xsi:type="dcterms:W3CDTF">2011-08-31T09:28:06Z</dcterms:created>
  <dcterms:modified xsi:type="dcterms:W3CDTF">2020-07-15T00:48:27Z</dcterms:modified>
</cp:coreProperties>
</file>